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2" r:id="rId1"/>
  </p:sldMasterIdLst>
  <p:handoutMasterIdLst>
    <p:handoutMasterId r:id="rId103"/>
  </p:handoutMasterIdLst>
  <p:sldIdLst>
    <p:sldId id="390" r:id="rId2"/>
    <p:sldId id="314" r:id="rId3"/>
    <p:sldId id="315" r:id="rId4"/>
    <p:sldId id="258" r:id="rId5"/>
    <p:sldId id="261" r:id="rId6"/>
    <p:sldId id="264" r:id="rId7"/>
    <p:sldId id="266" r:id="rId8"/>
    <p:sldId id="273" r:id="rId9"/>
    <p:sldId id="267" r:id="rId10"/>
    <p:sldId id="268" r:id="rId11"/>
    <p:sldId id="274" r:id="rId12"/>
    <p:sldId id="269" r:id="rId13"/>
    <p:sldId id="271" r:id="rId14"/>
    <p:sldId id="270" r:id="rId15"/>
    <p:sldId id="275" r:id="rId16"/>
    <p:sldId id="272" r:id="rId17"/>
    <p:sldId id="276" r:id="rId18"/>
    <p:sldId id="316" r:id="rId19"/>
    <p:sldId id="257" r:id="rId20"/>
    <p:sldId id="282" r:id="rId21"/>
    <p:sldId id="283" r:id="rId22"/>
    <p:sldId id="287" r:id="rId23"/>
    <p:sldId id="286" r:id="rId24"/>
    <p:sldId id="288" r:id="rId25"/>
    <p:sldId id="292" r:id="rId26"/>
    <p:sldId id="284" r:id="rId27"/>
    <p:sldId id="293" r:id="rId28"/>
    <p:sldId id="285" r:id="rId29"/>
    <p:sldId id="290" r:id="rId30"/>
    <p:sldId id="291" r:id="rId31"/>
    <p:sldId id="294" r:id="rId32"/>
    <p:sldId id="295" r:id="rId33"/>
    <p:sldId id="396" r:id="rId34"/>
    <p:sldId id="319" r:id="rId35"/>
    <p:sldId id="302" r:id="rId36"/>
    <p:sldId id="312" r:id="rId37"/>
    <p:sldId id="304" r:id="rId38"/>
    <p:sldId id="308" r:id="rId39"/>
    <p:sldId id="309" r:id="rId40"/>
    <p:sldId id="313" r:id="rId41"/>
    <p:sldId id="397" r:id="rId42"/>
    <p:sldId id="310" r:id="rId43"/>
    <p:sldId id="305" r:id="rId44"/>
    <p:sldId id="311" r:id="rId45"/>
    <p:sldId id="334" r:id="rId46"/>
    <p:sldId id="335" r:id="rId47"/>
    <p:sldId id="340" r:id="rId48"/>
    <p:sldId id="345" r:id="rId49"/>
    <p:sldId id="356" r:id="rId50"/>
    <p:sldId id="357" r:id="rId51"/>
    <p:sldId id="351" r:id="rId52"/>
    <p:sldId id="350" r:id="rId53"/>
    <p:sldId id="354" r:id="rId54"/>
    <p:sldId id="355" r:id="rId55"/>
    <p:sldId id="359" r:id="rId56"/>
    <p:sldId id="401" r:id="rId57"/>
    <p:sldId id="404" r:id="rId58"/>
    <p:sldId id="405" r:id="rId59"/>
    <p:sldId id="413" r:id="rId60"/>
    <p:sldId id="360" r:id="rId61"/>
    <p:sldId id="363" r:id="rId62"/>
    <p:sldId id="399" r:id="rId63"/>
    <p:sldId id="398" r:id="rId64"/>
    <p:sldId id="407" r:id="rId65"/>
    <p:sldId id="408" r:id="rId66"/>
    <p:sldId id="402" r:id="rId67"/>
    <p:sldId id="403" r:id="rId68"/>
    <p:sldId id="406" r:id="rId69"/>
    <p:sldId id="409" r:id="rId70"/>
    <p:sldId id="412" r:id="rId71"/>
    <p:sldId id="411" r:id="rId72"/>
    <p:sldId id="414" r:id="rId73"/>
    <p:sldId id="415" r:id="rId74"/>
    <p:sldId id="368" r:id="rId75"/>
    <p:sldId id="370" r:id="rId76"/>
    <p:sldId id="371" r:id="rId77"/>
    <p:sldId id="426" r:id="rId78"/>
    <p:sldId id="434" r:id="rId79"/>
    <p:sldId id="435" r:id="rId80"/>
    <p:sldId id="427" r:id="rId81"/>
    <p:sldId id="428" r:id="rId82"/>
    <p:sldId id="419" r:id="rId83"/>
    <p:sldId id="429" r:id="rId84"/>
    <p:sldId id="440" r:id="rId85"/>
    <p:sldId id="430" r:id="rId86"/>
    <p:sldId id="436" r:id="rId87"/>
    <p:sldId id="437" r:id="rId88"/>
    <p:sldId id="438" r:id="rId89"/>
    <p:sldId id="439" r:id="rId90"/>
    <p:sldId id="410" r:id="rId91"/>
    <p:sldId id="421" r:id="rId92"/>
    <p:sldId id="417" r:id="rId93"/>
    <p:sldId id="418" r:id="rId94"/>
    <p:sldId id="420" r:id="rId95"/>
    <p:sldId id="422" r:id="rId96"/>
    <p:sldId id="423" r:id="rId97"/>
    <p:sldId id="424" r:id="rId98"/>
    <p:sldId id="425" r:id="rId99"/>
    <p:sldId id="416" r:id="rId100"/>
    <p:sldId id="431" r:id="rId101"/>
    <p:sldId id="432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46" autoAdjust="0"/>
    <p:restoredTop sz="97094" autoAdjust="0"/>
  </p:normalViewPr>
  <p:slideViewPr>
    <p:cSldViewPr snapToGrid="0" snapToObjects="1">
      <p:cViewPr>
        <p:scale>
          <a:sx n="100" d="100"/>
          <a:sy n="100" d="100"/>
        </p:scale>
        <p:origin x="-528" y="-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58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handoutMaster" Target="handoutMasters/handout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FF704-C85E-D24C-A7E3-0F9EBEED715E}" type="datetimeFigureOut">
              <a:rPr lang="en-US" smtClean="0"/>
              <a:t>5/21/17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4B467-8AB2-0D4E-9513-C2269C25A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9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8A432C8-69A7-458B-9684-2BFA64B31948}" type="datetime2">
              <a:rPr lang="en-US" smtClean="0"/>
              <a:t>Sunday, May 21, 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Sunday, May 21,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C4549AC-EB31-477F-92A9-B1988E232878}" type="datetime2">
              <a:rPr lang="en-US" smtClean="0"/>
              <a:t>Sunday, May 21,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Sunday, May 21,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Sunday, May 21, 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CEBA98F-560C-4997-81C4-81D4D9187EAB}" type="datetime2">
              <a:rPr lang="en-US" smtClean="0"/>
              <a:t>Sunday, May 21, 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50972B2-CA5C-437D-87D0-8081271A9E4B}" type="datetime2">
              <a:rPr lang="en-US" smtClean="0"/>
              <a:t>Sunday, May 21, 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Sunday, May 21, 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Sunday, May 21, 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Sunday, May 21,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BDC1E59-17DD-41CE-97CA-624A472382D4}" type="datetime2">
              <a:rPr lang="en-US" smtClean="0"/>
              <a:t>Sunday, May 21, 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80CB818-7379-467D-8E76-EF9D9074A26C}" type="datetime2">
              <a:rPr lang="en-US" smtClean="0"/>
              <a:t>Sunday, May 21, 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Variant Calling by </a:t>
            </a:r>
            <a:br>
              <a:rPr lang="en-US" dirty="0"/>
            </a:br>
            <a:r>
              <a:rPr lang="en-US" dirty="0"/>
              <a:t>Current-Generation Sequencing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 Didion, 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1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Alignment versus Assembly</a:t>
            </a:r>
            <a:endParaRPr lang="en-US" dirty="0" smtClean="0"/>
          </a:p>
          <a:p>
            <a:r>
              <a:rPr lang="en-US" dirty="0" smtClean="0"/>
              <a:t>Alignment</a:t>
            </a:r>
          </a:p>
          <a:p>
            <a:pPr lvl="1">
              <a:buFont typeface="Lucida Grande"/>
              <a:buChar char="+"/>
            </a:pPr>
            <a:r>
              <a:rPr lang="en-US" dirty="0"/>
              <a:t>Requires less </a:t>
            </a:r>
            <a:r>
              <a:rPr lang="en-US" dirty="0" smtClean="0"/>
              <a:t>sequencing (both depth and read sizes)</a:t>
            </a:r>
          </a:p>
          <a:p>
            <a:pPr lvl="1">
              <a:buFont typeface="Lucida Grande"/>
              <a:buChar char="+"/>
            </a:pPr>
            <a:r>
              <a:rPr lang="en-US" dirty="0" smtClean="0"/>
              <a:t>Easier and faster bioinformatic analysis</a:t>
            </a:r>
            <a:endParaRPr lang="en-US" dirty="0"/>
          </a:p>
          <a:p>
            <a:pPr lvl="1">
              <a:buSzPct val="100000"/>
              <a:buFont typeface="Lucida Grande"/>
              <a:buChar char="-"/>
            </a:pPr>
            <a:r>
              <a:rPr lang="en-US" dirty="0"/>
              <a:t>Requires a “finished” reference </a:t>
            </a:r>
            <a:r>
              <a:rPr lang="en-US" dirty="0" smtClean="0"/>
              <a:t>genome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May miss larger structural variants</a:t>
            </a:r>
          </a:p>
          <a:p>
            <a:r>
              <a:rPr lang="en-US" dirty="0" smtClean="0"/>
              <a:t>Assembly</a:t>
            </a:r>
            <a:endParaRPr lang="en-US" dirty="0"/>
          </a:p>
          <a:p>
            <a:pPr lvl="1">
              <a:buFont typeface="Lucida Grande"/>
              <a:buChar char="+"/>
            </a:pPr>
            <a:r>
              <a:rPr lang="en-US" dirty="0" smtClean="0"/>
              <a:t>Often the best (and sometimes only) option for non-model organisms</a:t>
            </a:r>
            <a:endParaRPr lang="en-US" dirty="0"/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Requires (costly) deep sequencing with long reads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Assembly is complicated and time-consuming; often several rounds of sequencing are required to “finish” the genome</a:t>
            </a:r>
          </a:p>
          <a:p>
            <a:r>
              <a:rPr lang="en-US" dirty="0" smtClean="0"/>
              <a:t>Hybrid strategies can provide benefits of both approaches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2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Run </a:t>
            </a:r>
            <a:r>
              <a:rPr lang="en-US" u="sng" dirty="0" err="1" smtClean="0"/>
              <a:t>HaplotypeCaller</a:t>
            </a:r>
            <a:r>
              <a:rPr lang="en-US" u="sng" dirty="0" smtClean="0"/>
              <a:t> in GVCF Mode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HaplotypeCaller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resources/</a:t>
            </a:r>
            <a:r>
              <a:rPr lang="en-US" sz="2000" dirty="0">
                <a:latin typeface="Courier"/>
                <a:cs typeface="Courier"/>
              </a:rPr>
              <a:t>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-I </a:t>
            </a:r>
            <a:r>
              <a:rPr lang="en-US" sz="2000" dirty="0" smtClean="0">
                <a:latin typeface="Courier"/>
                <a:cs typeface="Courier"/>
              </a:rPr>
              <a:t>input/trio1/</a:t>
            </a:r>
            <a:r>
              <a:rPr lang="en-US" sz="2000" dirty="0">
                <a:latin typeface="Courier"/>
                <a:cs typeface="Courier"/>
              </a:rPr>
              <a:t>NA12878_wgs_20.bam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NA12878_wgs_20.g.vcf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-ERC GVCF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</a:t>
            </a:r>
            <a:r>
              <a:rPr lang="en-US" sz="2000" dirty="0" smtClean="0">
                <a:latin typeface="Courier"/>
                <a:cs typeface="Courier"/>
              </a:rPr>
              <a:t>10,200,000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Look at results; how do they differ from regular VCF?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>
                <a:latin typeface="Courier"/>
                <a:cs typeface="Courier"/>
              </a:rPr>
              <a:t>less output/NA12878_wgs_20.</a:t>
            </a:r>
            <a:r>
              <a:rPr lang="en-US" sz="2000" dirty="0" smtClean="0">
                <a:latin typeface="Courier"/>
                <a:cs typeface="Courier"/>
              </a:rPr>
              <a:t>g.vcf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Also look at the results in IGV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07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Joint Genotyping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Here we're only genotyping one sample; we'll see how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to do multiple samples later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>
                <a:latin typeface="Courier"/>
                <a:cs typeface="Courier"/>
              </a:rPr>
              <a:t>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GenotypeGVCFs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resources/</a:t>
            </a:r>
            <a:r>
              <a:rPr lang="en-US" sz="2000" dirty="0">
                <a:latin typeface="Courier"/>
                <a:cs typeface="Courier"/>
              </a:rPr>
              <a:t>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-V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NA12878_wgs_20.g.vcf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</a:t>
            </a:r>
            <a:r>
              <a:rPr lang="en-US" sz="2000" dirty="0" smtClean="0">
                <a:latin typeface="Courier"/>
                <a:cs typeface="Courier"/>
              </a:rPr>
              <a:t>_jointcalls.vcf </a:t>
            </a:r>
            <a:r>
              <a:rPr lang="en-US" sz="2000" dirty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20:10,000,000-10,200,000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677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/>
              <a:t>Whole genome or targeted (</a:t>
            </a:r>
            <a:r>
              <a:rPr lang="en-US" i="1" dirty="0"/>
              <a:t>e.g. </a:t>
            </a:r>
            <a:r>
              <a:rPr lang="en-US" dirty="0"/>
              <a:t>exome or specific genes/region)?</a:t>
            </a:r>
          </a:p>
          <a:p>
            <a:r>
              <a:rPr lang="en-US" dirty="0" smtClean="0">
                <a:solidFill>
                  <a:srgbClr val="292934"/>
                </a:solidFill>
              </a:rPr>
              <a:t>Target </a:t>
            </a:r>
            <a:r>
              <a:rPr lang="en-US" dirty="0">
                <a:solidFill>
                  <a:srgbClr val="292934"/>
                </a:solidFill>
              </a:rPr>
              <a:t>size: large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human, </a:t>
            </a:r>
            <a:r>
              <a:rPr lang="en-US" dirty="0" smtClean="0">
                <a:solidFill>
                  <a:srgbClr val="292934"/>
                </a:solidFill>
              </a:rPr>
              <a:t>mouse genome) </a:t>
            </a:r>
            <a:r>
              <a:rPr lang="en-US" dirty="0">
                <a:solidFill>
                  <a:srgbClr val="292934"/>
                </a:solidFill>
              </a:rPr>
              <a:t>or small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bacteria, virus)</a:t>
            </a:r>
            <a:r>
              <a:rPr lang="en-US" dirty="0" smtClean="0">
                <a:solidFill>
                  <a:srgbClr val="292934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sensitivity)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376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Whole genome sequencing minimizes bias at the expense of greater overall sequencing cost</a:t>
            </a:r>
          </a:p>
          <a:p>
            <a:r>
              <a:rPr lang="en-US" dirty="0" smtClean="0"/>
              <a:t>Targeted sequencing (exome, amplicon) is typically less expensive overall, but don’t forget the cost of sequence capture</a:t>
            </a:r>
          </a:p>
          <a:p>
            <a:r>
              <a:rPr lang="en-US" dirty="0" smtClean="0"/>
              <a:t>In terms of cost-per-base, </a:t>
            </a:r>
            <a:r>
              <a:rPr lang="en-US" i="1" dirty="0" smtClean="0"/>
              <a:t>WES is ~5x more expensive than WGS</a:t>
            </a:r>
            <a:endParaRPr lang="en-US" i="1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18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Targeted sequencing introduces several sources of bias:</a:t>
            </a:r>
          </a:p>
          <a:p>
            <a:pPr lvl="1"/>
            <a:r>
              <a:rPr lang="en-US" dirty="0" smtClean="0"/>
              <a:t>Capture efficiency</a:t>
            </a:r>
          </a:p>
          <a:p>
            <a:pPr lvl="1"/>
            <a:r>
              <a:rPr lang="en-US" dirty="0"/>
              <a:t>PCR amplification (CG </a:t>
            </a:r>
            <a:r>
              <a:rPr lang="en-US" dirty="0" smtClean="0"/>
              <a:t>bias, size bias, errors)*</a:t>
            </a:r>
          </a:p>
          <a:p>
            <a:pPr lvl="1"/>
            <a:r>
              <a:rPr lang="en-US" dirty="0" smtClean="0"/>
              <a:t>Reference bias (unless you use a carefully designed custom capture library)</a:t>
            </a:r>
          </a:p>
          <a:p>
            <a:pPr lvl="1"/>
            <a:r>
              <a:rPr lang="en-US" dirty="0"/>
              <a:t>Coverage non-uniformity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6063734"/>
            <a:ext cx="67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Can also affect WGS, depending on library preparation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Whole-genome versus Targeted</a:t>
            </a:r>
          </a:p>
          <a:p>
            <a:r>
              <a:rPr lang="en-US" dirty="0" smtClean="0"/>
              <a:t>General guidelines</a:t>
            </a:r>
          </a:p>
          <a:p>
            <a:pPr lvl="1"/>
            <a:r>
              <a:rPr lang="en-US" dirty="0" smtClean="0"/>
              <a:t>For small genomes and/or genome assembly: deep whole-genome</a:t>
            </a:r>
          </a:p>
          <a:p>
            <a:pPr lvl="1"/>
            <a:r>
              <a:rPr lang="en-US" dirty="0" smtClean="0"/>
              <a:t>For a small number of known regions: amplicon</a:t>
            </a:r>
          </a:p>
          <a:p>
            <a:pPr lvl="1"/>
            <a:r>
              <a:rPr lang="en-US" dirty="0" smtClean="0"/>
              <a:t>For many genes, a known Mendelian trait, and/or potentially rare coding mutations: exome</a:t>
            </a:r>
          </a:p>
          <a:p>
            <a:pPr lvl="1"/>
            <a:r>
              <a:rPr lang="en-US" dirty="0" smtClean="0"/>
              <a:t>Otherwise: whole-genome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89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Whole genome or targeted (e.g. exome or specific genes/region)?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mouse genome)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Mutation types and frequencies</a:t>
            </a:r>
          </a:p>
          <a:p>
            <a:r>
              <a:rPr lang="en-US" dirty="0" smtClean="0"/>
              <a:t>Acceptable discovery rate (</a:t>
            </a:r>
            <a:r>
              <a:rPr lang="en-US" i="1" dirty="0" smtClean="0"/>
              <a:t>i.e. </a:t>
            </a:r>
            <a:r>
              <a:rPr lang="en-US" dirty="0" smtClean="0"/>
              <a:t>sensitivity)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7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25600"/>
            <a:ext cx="8229600" cy="50800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Sample Size versus Sequencing Depth</a:t>
            </a:r>
          </a:p>
          <a:p>
            <a:r>
              <a:rPr lang="en-US" dirty="0" smtClean="0"/>
              <a:t>Most important and most difficult decision</a:t>
            </a:r>
          </a:p>
          <a:p>
            <a:pPr lvl="1"/>
            <a:r>
              <a:rPr lang="en-US" dirty="0" smtClean="0"/>
              <a:t>How rare are your variants of interest within the population being studied?</a:t>
            </a:r>
          </a:p>
          <a:p>
            <a:pPr lvl="1"/>
            <a:r>
              <a:rPr lang="en-US" dirty="0" smtClean="0"/>
              <a:t>How difficult is it to confidently detect variants?</a:t>
            </a:r>
          </a:p>
          <a:p>
            <a:r>
              <a:rPr lang="en-US" dirty="0" smtClean="0"/>
              <a:t>For population studies (</a:t>
            </a:r>
            <a:r>
              <a:rPr lang="en-US" i="1" dirty="0" smtClean="0"/>
              <a:t>e.g. </a:t>
            </a:r>
            <a:r>
              <a:rPr lang="en-US" dirty="0" smtClean="0"/>
              <a:t>GWAS), larger sample is usually better than greater depth</a:t>
            </a:r>
          </a:p>
          <a:p>
            <a:pPr lvl="1"/>
            <a:r>
              <a:rPr lang="en-US" dirty="0" smtClean="0"/>
              <a:t>Power analysis is key: is your sample large enough to make the study worthwhile?</a:t>
            </a:r>
          </a:p>
          <a:p>
            <a:r>
              <a:rPr lang="en-US" dirty="0" smtClean="0"/>
              <a:t>Remember: you can always re-sequence, or follow up with targeted validation</a:t>
            </a:r>
          </a:p>
        </p:txBody>
      </p:sp>
    </p:spTree>
    <p:extLst>
      <p:ext uri="{BB962C8B-B14F-4D97-AF65-F5344CB8AC3E}">
        <p14:creationId xmlns:p14="http://schemas.microsoft.com/office/powerpoint/2010/main" val="311045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Sample Size versus Sequencing Depth</a:t>
            </a:r>
          </a:p>
          <a:p>
            <a:r>
              <a:rPr lang="en-US" dirty="0" smtClean="0"/>
              <a:t>For variant calling in individual humans, the general recommendation is: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0-60x WGS</a:t>
            </a:r>
          </a:p>
          <a:p>
            <a:pPr lvl="1"/>
            <a:r>
              <a:rPr lang="en-US" dirty="0" smtClean="0"/>
              <a:t>80-120x WES</a:t>
            </a:r>
          </a:p>
          <a:p>
            <a:r>
              <a:rPr lang="en-US" dirty="0" smtClean="0"/>
              <a:t>For population studies of common variants, coverage as low as 0.5x can yield recall rates of 0.8 or more (“genotyping by sequencing”)</a:t>
            </a:r>
          </a:p>
        </p:txBody>
      </p:sp>
    </p:spTree>
    <p:extLst>
      <p:ext uri="{BB962C8B-B14F-4D97-AF65-F5344CB8AC3E}">
        <p14:creationId xmlns:p14="http://schemas.microsoft.com/office/powerpoint/2010/main" val="42016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54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/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preprocessing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07543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SEQUENCING TECHNOLOGY</a:t>
            </a:r>
            <a:endParaRPr lang="en-US" dirty="0"/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569576" y="1651000"/>
            <a:ext cx="5589924" cy="5070457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435100" y="1651000"/>
            <a:ext cx="3543300" cy="347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99422" y="5295900"/>
            <a:ext cx="775778" cy="812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75200" y="2641600"/>
            <a:ext cx="1397000" cy="21082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75200" y="5334000"/>
            <a:ext cx="2935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First Generation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“Sequencing by Synthesis”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8900" y="5087034"/>
            <a:ext cx="2716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Second Generation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“Massively Parallel SBS”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15098" y="1803400"/>
            <a:ext cx="2313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Third Generation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Direct sequencing</a:t>
            </a:r>
          </a:p>
          <a:p>
            <a:pPr marL="285750" indent="-285750">
              <a:buFontTx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Long reads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28183" y="3200400"/>
            <a:ext cx="2365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Missing: </a:t>
            </a:r>
          </a:p>
          <a:p>
            <a:pPr marL="285750" indent="-285750">
              <a:buFontTx/>
              <a:buChar char="•"/>
            </a:pPr>
            <a:r>
              <a:rPr lang="en-US" sz="1600" dirty="0" smtClean="0"/>
              <a:t>Illumina </a:t>
            </a:r>
            <a:r>
              <a:rPr lang="en-US" sz="1600" dirty="0" err="1" smtClean="0"/>
              <a:t>NovaSeq</a:t>
            </a:r>
            <a:endParaRPr lang="en-US" sz="1600" dirty="0"/>
          </a:p>
          <a:p>
            <a:pPr marL="285750" indent="-285750">
              <a:buFontTx/>
              <a:buChar char="•"/>
            </a:pPr>
            <a:r>
              <a:rPr lang="en-US" sz="1600" dirty="0" smtClean="0"/>
              <a:t>Oxford </a:t>
            </a:r>
            <a:r>
              <a:rPr lang="en-US" sz="1600" dirty="0" err="1" smtClean="0"/>
              <a:t>Nanopore</a:t>
            </a:r>
            <a:r>
              <a:rPr lang="en-US" sz="1600" dirty="0" smtClean="0"/>
              <a:t> </a:t>
            </a:r>
            <a:r>
              <a:rPr lang="en-US" sz="1600" dirty="0" err="1" smtClean="0"/>
              <a:t>GridION</a:t>
            </a:r>
            <a:r>
              <a:rPr lang="en-US" sz="1600" dirty="0" smtClean="0"/>
              <a:t> and </a:t>
            </a:r>
            <a:r>
              <a:rPr lang="en-US" sz="1600" dirty="0" err="1" smtClean="0"/>
              <a:t>PromethION</a:t>
            </a:r>
            <a:endParaRPr lang="en-US" sz="1600" dirty="0" smtClean="0"/>
          </a:p>
          <a:p>
            <a:pPr marL="285750" indent="-285750">
              <a:buFontTx/>
              <a:buChar char="•"/>
            </a:pPr>
            <a:r>
              <a:rPr lang="en-US" sz="1600" dirty="0" err="1" smtClean="0"/>
              <a:t>PacBio</a:t>
            </a:r>
            <a:r>
              <a:rPr lang="en-US" sz="1600" dirty="0" smtClean="0"/>
              <a:t> Sequel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366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NGS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51000"/>
            <a:ext cx="8229600" cy="50800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design</a:t>
            </a:r>
          </a:p>
          <a:p>
            <a:r>
              <a:rPr lang="en-US" dirty="0" smtClean="0"/>
              <a:t>Library preparation and sequencing</a:t>
            </a:r>
          </a:p>
          <a:p>
            <a:r>
              <a:rPr lang="en-US" dirty="0" smtClean="0"/>
              <a:t>Data quality</a:t>
            </a:r>
          </a:p>
          <a:p>
            <a:r>
              <a:rPr lang="en-US" dirty="0" smtClean="0"/>
              <a:t>Alignment</a:t>
            </a:r>
          </a:p>
          <a:p>
            <a:r>
              <a:rPr lang="en-US" dirty="0"/>
              <a:t>Variant </a:t>
            </a:r>
            <a:r>
              <a:rPr lang="en-US" dirty="0" smtClean="0"/>
              <a:t>calling</a:t>
            </a:r>
          </a:p>
        </p:txBody>
      </p:sp>
    </p:spTree>
    <p:extLst>
      <p:ext uri="{BB962C8B-B14F-4D97-AF65-F5344CB8AC3E}">
        <p14:creationId xmlns:p14="http://schemas.microsoft.com/office/powerpoint/2010/main" val="229530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SEQUENCING TECHNOLOGY</a:t>
            </a:r>
            <a:endParaRPr lang="en-US" dirty="0"/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227638" y="1651000"/>
            <a:ext cx="5589924" cy="5070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7700" y="1663700"/>
            <a:ext cx="340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So which should I use?</a:t>
            </a:r>
          </a:p>
          <a:p>
            <a:endParaRPr lang="en-US" sz="2400" dirty="0"/>
          </a:p>
          <a:p>
            <a:r>
              <a:rPr lang="en-US" sz="2400" dirty="0" smtClean="0"/>
              <a:t>At least for today, the answer is almost always Illumina</a:t>
            </a:r>
            <a:endParaRPr 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1625600" y="1625600"/>
            <a:ext cx="2616200" cy="1714500"/>
          </a:xfrm>
          <a:custGeom>
            <a:avLst/>
            <a:gdLst>
              <a:gd name="connsiteX0" fmla="*/ 355600 w 2616200"/>
              <a:gd name="connsiteY0" fmla="*/ 0 h 1714500"/>
              <a:gd name="connsiteX1" fmla="*/ 355600 w 2616200"/>
              <a:gd name="connsiteY1" fmla="*/ 0 h 1714500"/>
              <a:gd name="connsiteX2" fmla="*/ 1155700 w 2616200"/>
              <a:gd name="connsiteY2" fmla="*/ 12700 h 1714500"/>
              <a:gd name="connsiteX3" fmla="*/ 2171700 w 2616200"/>
              <a:gd name="connsiteY3" fmla="*/ 50800 h 1714500"/>
              <a:gd name="connsiteX4" fmla="*/ 2247900 w 2616200"/>
              <a:gd name="connsiteY4" fmla="*/ 101600 h 1714500"/>
              <a:gd name="connsiteX5" fmla="*/ 2273300 w 2616200"/>
              <a:gd name="connsiteY5" fmla="*/ 139700 h 1714500"/>
              <a:gd name="connsiteX6" fmla="*/ 2286000 w 2616200"/>
              <a:gd name="connsiteY6" fmla="*/ 177800 h 1714500"/>
              <a:gd name="connsiteX7" fmla="*/ 2311400 w 2616200"/>
              <a:gd name="connsiteY7" fmla="*/ 228600 h 1714500"/>
              <a:gd name="connsiteX8" fmla="*/ 2324100 w 2616200"/>
              <a:gd name="connsiteY8" fmla="*/ 292100 h 1714500"/>
              <a:gd name="connsiteX9" fmla="*/ 2349500 w 2616200"/>
              <a:gd name="connsiteY9" fmla="*/ 381000 h 1714500"/>
              <a:gd name="connsiteX10" fmla="*/ 2362200 w 2616200"/>
              <a:gd name="connsiteY10" fmla="*/ 457200 h 1714500"/>
              <a:gd name="connsiteX11" fmla="*/ 2413000 w 2616200"/>
              <a:gd name="connsiteY11" fmla="*/ 546100 h 1714500"/>
              <a:gd name="connsiteX12" fmla="*/ 2451100 w 2616200"/>
              <a:gd name="connsiteY12" fmla="*/ 635000 h 1714500"/>
              <a:gd name="connsiteX13" fmla="*/ 2463800 w 2616200"/>
              <a:gd name="connsiteY13" fmla="*/ 673100 h 1714500"/>
              <a:gd name="connsiteX14" fmla="*/ 2489200 w 2616200"/>
              <a:gd name="connsiteY14" fmla="*/ 711200 h 1714500"/>
              <a:gd name="connsiteX15" fmla="*/ 2501900 w 2616200"/>
              <a:gd name="connsiteY15" fmla="*/ 749300 h 1714500"/>
              <a:gd name="connsiteX16" fmla="*/ 2527300 w 2616200"/>
              <a:gd name="connsiteY16" fmla="*/ 787400 h 1714500"/>
              <a:gd name="connsiteX17" fmla="*/ 2540000 w 2616200"/>
              <a:gd name="connsiteY17" fmla="*/ 825500 h 1714500"/>
              <a:gd name="connsiteX18" fmla="*/ 2565400 w 2616200"/>
              <a:gd name="connsiteY18" fmla="*/ 863600 h 1714500"/>
              <a:gd name="connsiteX19" fmla="*/ 2578100 w 2616200"/>
              <a:gd name="connsiteY19" fmla="*/ 901700 h 1714500"/>
              <a:gd name="connsiteX20" fmla="*/ 2616200 w 2616200"/>
              <a:gd name="connsiteY20" fmla="*/ 977900 h 1714500"/>
              <a:gd name="connsiteX21" fmla="*/ 2603500 w 2616200"/>
              <a:gd name="connsiteY21" fmla="*/ 1155700 h 1714500"/>
              <a:gd name="connsiteX22" fmla="*/ 2590800 w 2616200"/>
              <a:gd name="connsiteY22" fmla="*/ 1193800 h 1714500"/>
              <a:gd name="connsiteX23" fmla="*/ 2514600 w 2616200"/>
              <a:gd name="connsiteY23" fmla="*/ 1231900 h 1714500"/>
              <a:gd name="connsiteX24" fmla="*/ 2476500 w 2616200"/>
              <a:gd name="connsiteY24" fmla="*/ 1270000 h 1714500"/>
              <a:gd name="connsiteX25" fmla="*/ 2387600 w 2616200"/>
              <a:gd name="connsiteY25" fmla="*/ 1295400 h 1714500"/>
              <a:gd name="connsiteX26" fmla="*/ 2374900 w 2616200"/>
              <a:gd name="connsiteY26" fmla="*/ 1333500 h 1714500"/>
              <a:gd name="connsiteX27" fmla="*/ 2336800 w 2616200"/>
              <a:gd name="connsiteY27" fmla="*/ 1358900 h 1714500"/>
              <a:gd name="connsiteX28" fmla="*/ 2298700 w 2616200"/>
              <a:gd name="connsiteY28" fmla="*/ 1371600 h 1714500"/>
              <a:gd name="connsiteX29" fmla="*/ 2197100 w 2616200"/>
              <a:gd name="connsiteY29" fmla="*/ 1397000 h 1714500"/>
              <a:gd name="connsiteX30" fmla="*/ 2082800 w 2616200"/>
              <a:gd name="connsiteY30" fmla="*/ 1435100 h 1714500"/>
              <a:gd name="connsiteX31" fmla="*/ 2006600 w 2616200"/>
              <a:gd name="connsiteY31" fmla="*/ 1498600 h 1714500"/>
              <a:gd name="connsiteX32" fmla="*/ 1955800 w 2616200"/>
              <a:gd name="connsiteY32" fmla="*/ 1524000 h 1714500"/>
              <a:gd name="connsiteX33" fmla="*/ 1917700 w 2616200"/>
              <a:gd name="connsiteY33" fmla="*/ 1600200 h 1714500"/>
              <a:gd name="connsiteX34" fmla="*/ 1905000 w 2616200"/>
              <a:gd name="connsiteY34" fmla="*/ 1638300 h 1714500"/>
              <a:gd name="connsiteX35" fmla="*/ 1866900 w 2616200"/>
              <a:gd name="connsiteY35" fmla="*/ 1651000 h 1714500"/>
              <a:gd name="connsiteX36" fmla="*/ 1790700 w 2616200"/>
              <a:gd name="connsiteY36" fmla="*/ 1714500 h 1714500"/>
              <a:gd name="connsiteX37" fmla="*/ 1600200 w 2616200"/>
              <a:gd name="connsiteY37" fmla="*/ 1676400 h 1714500"/>
              <a:gd name="connsiteX38" fmla="*/ 1562100 w 2616200"/>
              <a:gd name="connsiteY38" fmla="*/ 1651000 h 1714500"/>
              <a:gd name="connsiteX39" fmla="*/ 1422400 w 2616200"/>
              <a:gd name="connsiteY39" fmla="*/ 1587500 h 1714500"/>
              <a:gd name="connsiteX40" fmla="*/ 1371600 w 2616200"/>
              <a:gd name="connsiteY40" fmla="*/ 1536700 h 1714500"/>
              <a:gd name="connsiteX41" fmla="*/ 1333500 w 2616200"/>
              <a:gd name="connsiteY41" fmla="*/ 1524000 h 1714500"/>
              <a:gd name="connsiteX42" fmla="*/ 1295400 w 2616200"/>
              <a:gd name="connsiteY42" fmla="*/ 1498600 h 1714500"/>
              <a:gd name="connsiteX43" fmla="*/ 1219200 w 2616200"/>
              <a:gd name="connsiteY43" fmla="*/ 1435100 h 1714500"/>
              <a:gd name="connsiteX44" fmla="*/ 1168400 w 2616200"/>
              <a:gd name="connsiteY44" fmla="*/ 1371600 h 1714500"/>
              <a:gd name="connsiteX45" fmla="*/ 1117600 w 2616200"/>
              <a:gd name="connsiteY45" fmla="*/ 1295400 h 1714500"/>
              <a:gd name="connsiteX46" fmla="*/ 1092200 w 2616200"/>
              <a:gd name="connsiteY46" fmla="*/ 1257300 h 1714500"/>
              <a:gd name="connsiteX47" fmla="*/ 1054100 w 2616200"/>
              <a:gd name="connsiteY47" fmla="*/ 1244600 h 1714500"/>
              <a:gd name="connsiteX48" fmla="*/ 1041400 w 2616200"/>
              <a:gd name="connsiteY48" fmla="*/ 1206500 h 1714500"/>
              <a:gd name="connsiteX49" fmla="*/ 965200 w 2616200"/>
              <a:gd name="connsiteY49" fmla="*/ 1168400 h 1714500"/>
              <a:gd name="connsiteX50" fmla="*/ 838200 w 2616200"/>
              <a:gd name="connsiteY50" fmla="*/ 1104900 h 1714500"/>
              <a:gd name="connsiteX51" fmla="*/ 825500 w 2616200"/>
              <a:gd name="connsiteY51" fmla="*/ 1066800 h 1714500"/>
              <a:gd name="connsiteX52" fmla="*/ 774700 w 2616200"/>
              <a:gd name="connsiteY52" fmla="*/ 1028700 h 1714500"/>
              <a:gd name="connsiteX53" fmla="*/ 698500 w 2616200"/>
              <a:gd name="connsiteY53" fmla="*/ 990600 h 1714500"/>
              <a:gd name="connsiteX54" fmla="*/ 609600 w 2616200"/>
              <a:gd name="connsiteY54" fmla="*/ 927100 h 1714500"/>
              <a:gd name="connsiteX55" fmla="*/ 520700 w 2616200"/>
              <a:gd name="connsiteY55" fmla="*/ 876300 h 1714500"/>
              <a:gd name="connsiteX56" fmla="*/ 406400 w 2616200"/>
              <a:gd name="connsiteY56" fmla="*/ 838200 h 1714500"/>
              <a:gd name="connsiteX57" fmla="*/ 317500 w 2616200"/>
              <a:gd name="connsiteY57" fmla="*/ 774700 h 1714500"/>
              <a:gd name="connsiteX58" fmla="*/ 127000 w 2616200"/>
              <a:gd name="connsiteY58" fmla="*/ 685800 h 1714500"/>
              <a:gd name="connsiteX59" fmla="*/ 25400 w 2616200"/>
              <a:gd name="connsiteY59" fmla="*/ 495300 h 1714500"/>
              <a:gd name="connsiteX60" fmla="*/ 0 w 2616200"/>
              <a:gd name="connsiteY60" fmla="*/ 419100 h 1714500"/>
              <a:gd name="connsiteX61" fmla="*/ 25400 w 2616200"/>
              <a:gd name="connsiteY61" fmla="*/ 139700 h 1714500"/>
              <a:gd name="connsiteX62" fmla="*/ 63500 w 2616200"/>
              <a:gd name="connsiteY62" fmla="*/ 101600 h 1714500"/>
              <a:gd name="connsiteX63" fmla="*/ 101600 w 2616200"/>
              <a:gd name="connsiteY63" fmla="*/ 88900 h 1714500"/>
              <a:gd name="connsiteX64" fmla="*/ 241300 w 2616200"/>
              <a:gd name="connsiteY64" fmla="*/ 50800 h 1714500"/>
              <a:gd name="connsiteX65" fmla="*/ 279400 w 2616200"/>
              <a:gd name="connsiteY65" fmla="*/ 25400 h 1714500"/>
              <a:gd name="connsiteX66" fmla="*/ 355600 w 2616200"/>
              <a:gd name="connsiteY66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616200" h="1714500">
                <a:moveTo>
                  <a:pt x="355600" y="0"/>
                </a:moveTo>
                <a:lnTo>
                  <a:pt x="355600" y="0"/>
                </a:lnTo>
                <a:lnTo>
                  <a:pt x="1155700" y="12700"/>
                </a:lnTo>
                <a:cubicBezTo>
                  <a:pt x="2052946" y="32639"/>
                  <a:pt x="1773276" y="997"/>
                  <a:pt x="2171700" y="50800"/>
                </a:cubicBezTo>
                <a:cubicBezTo>
                  <a:pt x="2197100" y="67733"/>
                  <a:pt x="2230967" y="76200"/>
                  <a:pt x="2247900" y="101600"/>
                </a:cubicBezTo>
                <a:cubicBezTo>
                  <a:pt x="2256367" y="114300"/>
                  <a:pt x="2266474" y="126048"/>
                  <a:pt x="2273300" y="139700"/>
                </a:cubicBezTo>
                <a:cubicBezTo>
                  <a:pt x="2279287" y="151674"/>
                  <a:pt x="2280727" y="165495"/>
                  <a:pt x="2286000" y="177800"/>
                </a:cubicBezTo>
                <a:cubicBezTo>
                  <a:pt x="2293458" y="195201"/>
                  <a:pt x="2302933" y="211667"/>
                  <a:pt x="2311400" y="228600"/>
                </a:cubicBezTo>
                <a:cubicBezTo>
                  <a:pt x="2315633" y="249767"/>
                  <a:pt x="2318865" y="271159"/>
                  <a:pt x="2324100" y="292100"/>
                </a:cubicBezTo>
                <a:cubicBezTo>
                  <a:pt x="2348309" y="388934"/>
                  <a:pt x="2325745" y="262223"/>
                  <a:pt x="2349500" y="381000"/>
                </a:cubicBezTo>
                <a:cubicBezTo>
                  <a:pt x="2354550" y="406250"/>
                  <a:pt x="2354801" y="432536"/>
                  <a:pt x="2362200" y="457200"/>
                </a:cubicBezTo>
                <a:cubicBezTo>
                  <a:pt x="2370989" y="486496"/>
                  <a:pt x="2395994" y="520591"/>
                  <a:pt x="2413000" y="546100"/>
                </a:cubicBezTo>
                <a:cubicBezTo>
                  <a:pt x="2439431" y="651826"/>
                  <a:pt x="2407247" y="547295"/>
                  <a:pt x="2451100" y="635000"/>
                </a:cubicBezTo>
                <a:cubicBezTo>
                  <a:pt x="2457087" y="646974"/>
                  <a:pt x="2457813" y="661126"/>
                  <a:pt x="2463800" y="673100"/>
                </a:cubicBezTo>
                <a:cubicBezTo>
                  <a:pt x="2470626" y="686752"/>
                  <a:pt x="2482374" y="697548"/>
                  <a:pt x="2489200" y="711200"/>
                </a:cubicBezTo>
                <a:cubicBezTo>
                  <a:pt x="2495187" y="723174"/>
                  <a:pt x="2495913" y="737326"/>
                  <a:pt x="2501900" y="749300"/>
                </a:cubicBezTo>
                <a:cubicBezTo>
                  <a:pt x="2508726" y="762952"/>
                  <a:pt x="2520474" y="773748"/>
                  <a:pt x="2527300" y="787400"/>
                </a:cubicBezTo>
                <a:cubicBezTo>
                  <a:pt x="2533287" y="799374"/>
                  <a:pt x="2534013" y="813526"/>
                  <a:pt x="2540000" y="825500"/>
                </a:cubicBezTo>
                <a:cubicBezTo>
                  <a:pt x="2546826" y="839152"/>
                  <a:pt x="2558574" y="849948"/>
                  <a:pt x="2565400" y="863600"/>
                </a:cubicBezTo>
                <a:cubicBezTo>
                  <a:pt x="2571387" y="875574"/>
                  <a:pt x="2572113" y="889726"/>
                  <a:pt x="2578100" y="901700"/>
                </a:cubicBezTo>
                <a:cubicBezTo>
                  <a:pt x="2627339" y="1000177"/>
                  <a:pt x="2584278" y="882135"/>
                  <a:pt x="2616200" y="977900"/>
                </a:cubicBezTo>
                <a:cubicBezTo>
                  <a:pt x="2611967" y="1037167"/>
                  <a:pt x="2610442" y="1096689"/>
                  <a:pt x="2603500" y="1155700"/>
                </a:cubicBezTo>
                <a:cubicBezTo>
                  <a:pt x="2601936" y="1168995"/>
                  <a:pt x="2599163" y="1183347"/>
                  <a:pt x="2590800" y="1193800"/>
                </a:cubicBezTo>
                <a:cubicBezTo>
                  <a:pt x="2572895" y="1216181"/>
                  <a:pt x="2539699" y="1223534"/>
                  <a:pt x="2514600" y="1231900"/>
                </a:cubicBezTo>
                <a:cubicBezTo>
                  <a:pt x="2501900" y="1244600"/>
                  <a:pt x="2491444" y="1260037"/>
                  <a:pt x="2476500" y="1270000"/>
                </a:cubicBezTo>
                <a:cubicBezTo>
                  <a:pt x="2465568" y="1277288"/>
                  <a:pt x="2394374" y="1293706"/>
                  <a:pt x="2387600" y="1295400"/>
                </a:cubicBezTo>
                <a:cubicBezTo>
                  <a:pt x="2383367" y="1308100"/>
                  <a:pt x="2383263" y="1323047"/>
                  <a:pt x="2374900" y="1333500"/>
                </a:cubicBezTo>
                <a:cubicBezTo>
                  <a:pt x="2365365" y="1345419"/>
                  <a:pt x="2350452" y="1352074"/>
                  <a:pt x="2336800" y="1358900"/>
                </a:cubicBezTo>
                <a:cubicBezTo>
                  <a:pt x="2324826" y="1364887"/>
                  <a:pt x="2311615" y="1368078"/>
                  <a:pt x="2298700" y="1371600"/>
                </a:cubicBezTo>
                <a:cubicBezTo>
                  <a:pt x="2265021" y="1380785"/>
                  <a:pt x="2230967" y="1388533"/>
                  <a:pt x="2197100" y="1397000"/>
                </a:cubicBezTo>
                <a:cubicBezTo>
                  <a:pt x="2110529" y="1454714"/>
                  <a:pt x="2219684" y="1389472"/>
                  <a:pt x="2082800" y="1435100"/>
                </a:cubicBezTo>
                <a:cubicBezTo>
                  <a:pt x="2045006" y="1447698"/>
                  <a:pt x="2037548" y="1476494"/>
                  <a:pt x="2006600" y="1498600"/>
                </a:cubicBezTo>
                <a:cubicBezTo>
                  <a:pt x="1991194" y="1509604"/>
                  <a:pt x="1972733" y="1515533"/>
                  <a:pt x="1955800" y="1524000"/>
                </a:cubicBezTo>
                <a:cubicBezTo>
                  <a:pt x="1923878" y="1619765"/>
                  <a:pt x="1966939" y="1501723"/>
                  <a:pt x="1917700" y="1600200"/>
                </a:cubicBezTo>
                <a:cubicBezTo>
                  <a:pt x="1911713" y="1612174"/>
                  <a:pt x="1914466" y="1628834"/>
                  <a:pt x="1905000" y="1638300"/>
                </a:cubicBezTo>
                <a:cubicBezTo>
                  <a:pt x="1895534" y="1647766"/>
                  <a:pt x="1879600" y="1646767"/>
                  <a:pt x="1866900" y="1651000"/>
                </a:cubicBezTo>
                <a:cubicBezTo>
                  <a:pt x="1859618" y="1658282"/>
                  <a:pt x="1808381" y="1714500"/>
                  <a:pt x="1790700" y="1714500"/>
                </a:cubicBezTo>
                <a:cubicBezTo>
                  <a:pt x="1747916" y="1714500"/>
                  <a:pt x="1654843" y="1690061"/>
                  <a:pt x="1600200" y="1676400"/>
                </a:cubicBezTo>
                <a:cubicBezTo>
                  <a:pt x="1587500" y="1667933"/>
                  <a:pt x="1575752" y="1657826"/>
                  <a:pt x="1562100" y="1651000"/>
                </a:cubicBezTo>
                <a:cubicBezTo>
                  <a:pt x="1503560" y="1621730"/>
                  <a:pt x="1492188" y="1657288"/>
                  <a:pt x="1422400" y="1587500"/>
                </a:cubicBezTo>
                <a:cubicBezTo>
                  <a:pt x="1405467" y="1570567"/>
                  <a:pt x="1391087" y="1550619"/>
                  <a:pt x="1371600" y="1536700"/>
                </a:cubicBezTo>
                <a:cubicBezTo>
                  <a:pt x="1360707" y="1528919"/>
                  <a:pt x="1345474" y="1529987"/>
                  <a:pt x="1333500" y="1524000"/>
                </a:cubicBezTo>
                <a:cubicBezTo>
                  <a:pt x="1319848" y="1517174"/>
                  <a:pt x="1307126" y="1508371"/>
                  <a:pt x="1295400" y="1498600"/>
                </a:cubicBezTo>
                <a:cubicBezTo>
                  <a:pt x="1197614" y="1417112"/>
                  <a:pt x="1313795" y="1498163"/>
                  <a:pt x="1219200" y="1435100"/>
                </a:cubicBezTo>
                <a:cubicBezTo>
                  <a:pt x="1190600" y="1349300"/>
                  <a:pt x="1230264" y="1442302"/>
                  <a:pt x="1168400" y="1371600"/>
                </a:cubicBezTo>
                <a:cubicBezTo>
                  <a:pt x="1148298" y="1348626"/>
                  <a:pt x="1134533" y="1320800"/>
                  <a:pt x="1117600" y="1295400"/>
                </a:cubicBezTo>
                <a:cubicBezTo>
                  <a:pt x="1109133" y="1282700"/>
                  <a:pt x="1106680" y="1262127"/>
                  <a:pt x="1092200" y="1257300"/>
                </a:cubicBezTo>
                <a:lnTo>
                  <a:pt x="1054100" y="1244600"/>
                </a:lnTo>
                <a:cubicBezTo>
                  <a:pt x="1049867" y="1231900"/>
                  <a:pt x="1049763" y="1216953"/>
                  <a:pt x="1041400" y="1206500"/>
                </a:cubicBezTo>
                <a:cubicBezTo>
                  <a:pt x="1014338" y="1172672"/>
                  <a:pt x="998330" y="1186806"/>
                  <a:pt x="965200" y="1168400"/>
                </a:cubicBezTo>
                <a:cubicBezTo>
                  <a:pt x="841487" y="1099670"/>
                  <a:pt x="937478" y="1129720"/>
                  <a:pt x="838200" y="1104900"/>
                </a:cubicBezTo>
                <a:cubicBezTo>
                  <a:pt x="833967" y="1092200"/>
                  <a:pt x="834070" y="1077084"/>
                  <a:pt x="825500" y="1066800"/>
                </a:cubicBezTo>
                <a:cubicBezTo>
                  <a:pt x="811949" y="1050539"/>
                  <a:pt x="791924" y="1041003"/>
                  <a:pt x="774700" y="1028700"/>
                </a:cubicBezTo>
                <a:cubicBezTo>
                  <a:pt x="731616" y="997926"/>
                  <a:pt x="745682" y="1006327"/>
                  <a:pt x="698500" y="990600"/>
                </a:cubicBezTo>
                <a:cubicBezTo>
                  <a:pt x="647082" y="913473"/>
                  <a:pt x="707245" y="988128"/>
                  <a:pt x="609600" y="927100"/>
                </a:cubicBezTo>
                <a:cubicBezTo>
                  <a:pt x="508716" y="864047"/>
                  <a:pt x="637945" y="905611"/>
                  <a:pt x="520700" y="876300"/>
                </a:cubicBezTo>
                <a:cubicBezTo>
                  <a:pt x="383417" y="784778"/>
                  <a:pt x="628836" y="940863"/>
                  <a:pt x="406400" y="838200"/>
                </a:cubicBezTo>
                <a:cubicBezTo>
                  <a:pt x="373335" y="822939"/>
                  <a:pt x="350072" y="790986"/>
                  <a:pt x="317500" y="774700"/>
                </a:cubicBezTo>
                <a:cubicBezTo>
                  <a:pt x="254567" y="743233"/>
                  <a:pt x="175558" y="746497"/>
                  <a:pt x="127000" y="685800"/>
                </a:cubicBezTo>
                <a:cubicBezTo>
                  <a:pt x="58056" y="599620"/>
                  <a:pt x="68877" y="625730"/>
                  <a:pt x="25400" y="495300"/>
                </a:cubicBezTo>
                <a:lnTo>
                  <a:pt x="0" y="419100"/>
                </a:lnTo>
                <a:cubicBezTo>
                  <a:pt x="8467" y="325967"/>
                  <a:pt x="7060" y="231401"/>
                  <a:pt x="25400" y="139700"/>
                </a:cubicBezTo>
                <a:cubicBezTo>
                  <a:pt x="28922" y="122088"/>
                  <a:pt x="48556" y="111563"/>
                  <a:pt x="63500" y="101600"/>
                </a:cubicBezTo>
                <a:cubicBezTo>
                  <a:pt x="74639" y="94174"/>
                  <a:pt x="89065" y="93600"/>
                  <a:pt x="101600" y="88900"/>
                </a:cubicBezTo>
                <a:cubicBezTo>
                  <a:pt x="199498" y="52188"/>
                  <a:pt x="130765" y="69222"/>
                  <a:pt x="241300" y="50800"/>
                </a:cubicBezTo>
                <a:cubicBezTo>
                  <a:pt x="254000" y="42333"/>
                  <a:pt x="265108" y="30759"/>
                  <a:pt x="279400" y="25400"/>
                </a:cubicBezTo>
                <a:cubicBezTo>
                  <a:pt x="315481" y="11870"/>
                  <a:pt x="327506" y="12700"/>
                  <a:pt x="355600" y="0"/>
                </a:cubicBezTo>
                <a:close/>
              </a:path>
            </a:pathLst>
          </a:cu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ILLUMINA DNA LIBRARY PREPARATION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1100" y="1638300"/>
            <a:ext cx="6724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Option 1: </a:t>
            </a:r>
            <a:r>
              <a:rPr lang="en-US" sz="3200" u="sng" dirty="0" err="1" smtClean="0"/>
              <a:t>Nextera</a:t>
            </a:r>
            <a:r>
              <a:rPr lang="en-US" sz="3200" u="sng" dirty="0" smtClean="0"/>
              <a:t> (</a:t>
            </a:r>
            <a:r>
              <a:rPr lang="en-US" sz="3200" i="1" u="sng" dirty="0" smtClean="0"/>
              <a:t>e.g. </a:t>
            </a:r>
            <a:r>
              <a:rPr lang="en-US" sz="3200" u="sng" dirty="0" smtClean="0"/>
              <a:t>“Tagmentation”)</a:t>
            </a:r>
            <a:endParaRPr lang="en-US" sz="32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421"/>
          <a:stretch/>
        </p:blipFill>
        <p:spPr>
          <a:xfrm>
            <a:off x="1823926" y="2223076"/>
            <a:ext cx="5440473" cy="45172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43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Option 1: </a:t>
            </a:r>
            <a:r>
              <a:rPr lang="en-US" u="sng" dirty="0" err="1" smtClean="0"/>
              <a:t>Nextera</a:t>
            </a:r>
            <a:r>
              <a:rPr lang="en-US" u="sng" dirty="0" smtClean="0"/>
              <a:t> (</a:t>
            </a:r>
            <a:r>
              <a:rPr lang="en-US" i="1" u="sng" dirty="0" smtClean="0"/>
              <a:t>e.g. </a:t>
            </a:r>
            <a:r>
              <a:rPr lang="en-US" u="sng" dirty="0" smtClean="0"/>
              <a:t>“Tagmentation”)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Fast: 1.5 </a:t>
            </a:r>
            <a:r>
              <a:rPr lang="en-US" dirty="0" err="1" smtClean="0"/>
              <a:t>hr</a:t>
            </a:r>
            <a:r>
              <a:rPr lang="en-US" dirty="0" smtClean="0"/>
              <a:t> total time, 15 min hands-on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Inexpensive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Low DNA input requirement (50 </a:t>
            </a:r>
            <a:r>
              <a:rPr lang="en-US" dirty="0" err="1" smtClean="0"/>
              <a:t>ng</a:t>
            </a:r>
            <a:r>
              <a:rPr lang="en-US" dirty="0" smtClean="0"/>
              <a:t>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High-throughput: indexed adapters available in 96 well format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Potential for bias: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PCR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smtClean="0"/>
              <a:t>Transposase insertion</a:t>
            </a:r>
          </a:p>
        </p:txBody>
      </p:sp>
    </p:spTree>
    <p:extLst>
      <p:ext uri="{BB962C8B-B14F-4D97-AF65-F5344CB8AC3E}">
        <p14:creationId xmlns:p14="http://schemas.microsoft.com/office/powerpoint/2010/main" val="12213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333"/>
          <a:stretch/>
        </p:blipFill>
        <p:spPr>
          <a:xfrm>
            <a:off x="1732253" y="2223075"/>
            <a:ext cx="5919472" cy="4490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ILLUMINA DNA LIBRARY PREPARATION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64053" y="1638300"/>
            <a:ext cx="51130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/>
              <a:t>Option 2: </a:t>
            </a:r>
            <a:r>
              <a:rPr lang="en-US" sz="3200" u="sng" dirty="0" err="1" smtClean="0"/>
              <a:t>TruSeq</a:t>
            </a:r>
            <a:r>
              <a:rPr lang="en-US" sz="3200" u="sng" dirty="0" smtClean="0"/>
              <a:t> PCR</a:t>
            </a:r>
            <a:r>
              <a:rPr lang="en-US" sz="3200" u="sng" dirty="0"/>
              <a:t>-free </a:t>
            </a:r>
          </a:p>
        </p:txBody>
      </p:sp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4285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Option 2: </a:t>
            </a:r>
            <a:r>
              <a:rPr lang="en-US" u="sng" dirty="0" err="1" smtClean="0"/>
              <a:t>TruSeq</a:t>
            </a:r>
            <a:r>
              <a:rPr lang="en-US" u="sng" dirty="0" smtClean="0"/>
              <a:t> PCR</a:t>
            </a:r>
            <a:r>
              <a:rPr lang="en-US" u="sng" dirty="0"/>
              <a:t>-free </a:t>
            </a:r>
            <a:endParaRPr lang="en-US" u="sng" dirty="0" smtClean="0"/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Less potential for bias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 smtClean="0"/>
              <a:t>Fewer duplicate reads, can reduce sequencing requirements by ~40%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Larger input DNA requirement (1-2 </a:t>
            </a:r>
            <a:r>
              <a:rPr lang="en-US" dirty="0" err="1" smtClean="0"/>
              <a:t>ug</a:t>
            </a:r>
            <a:r>
              <a:rPr lang="en-US" dirty="0" smtClean="0"/>
              <a:t>)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 smtClean="0"/>
              <a:t>More expensive (~3x), complex</a:t>
            </a:r>
            <a:r>
              <a:rPr lang="en-US" dirty="0"/>
              <a:t>, time-consuming</a:t>
            </a:r>
            <a:endParaRPr lang="en-US" dirty="0" smtClean="0"/>
          </a:p>
          <a:p>
            <a:pPr lvl="1">
              <a:buSzPct val="100000"/>
              <a:buFont typeface="Lucida Grande"/>
              <a:buChar char="-"/>
            </a:pPr>
            <a:r>
              <a:rPr lang="en-US" dirty="0" err="1" smtClean="0"/>
              <a:t>qPCR</a:t>
            </a:r>
            <a:r>
              <a:rPr lang="en-US" dirty="0" smtClean="0"/>
              <a:t> or </a:t>
            </a:r>
            <a:r>
              <a:rPr lang="en-US" dirty="0" err="1" smtClean="0"/>
              <a:t>MiSeq</a:t>
            </a:r>
            <a:r>
              <a:rPr lang="en-US" dirty="0" smtClean="0"/>
              <a:t> run required to validate libraries</a:t>
            </a:r>
          </a:p>
        </p:txBody>
      </p:sp>
    </p:spTree>
    <p:extLst>
      <p:ext uri="{BB962C8B-B14F-4D97-AF65-F5344CB8AC3E}">
        <p14:creationId xmlns:p14="http://schemas.microsoft.com/office/powerpoint/2010/main" val="4201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4000" y="1600200"/>
            <a:ext cx="85979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Multiplexing</a:t>
            </a:r>
          </a:p>
          <a:p>
            <a:pPr>
              <a:buSzPct val="100000"/>
            </a:pPr>
            <a:r>
              <a:rPr lang="en-US" dirty="0" smtClean="0"/>
              <a:t>Each library is tagged with an index</a:t>
            </a:r>
          </a:p>
          <a:p>
            <a:pPr lvl="1">
              <a:buSzPct val="100000"/>
            </a:pPr>
            <a:r>
              <a:rPr lang="en-US" dirty="0" smtClean="0"/>
              <a:t>Often, paired-end libraries are tagged with two indexes – one on each end</a:t>
            </a:r>
            <a:endParaRPr lang="en-US" dirty="0"/>
          </a:p>
          <a:p>
            <a:pPr>
              <a:buSzPct val="100000"/>
            </a:pPr>
            <a:r>
              <a:rPr lang="en-US" dirty="0" smtClean="0"/>
              <a:t>Libraries are pooled prior to sequencing</a:t>
            </a:r>
          </a:p>
          <a:p>
            <a:pPr>
              <a:buSzPct val="100000"/>
            </a:pPr>
            <a:r>
              <a:rPr lang="en-US" dirty="0" smtClean="0"/>
              <a:t>Increases the number of libraries you can sequence in parallel</a:t>
            </a:r>
          </a:p>
          <a:p>
            <a:pPr>
              <a:buSzPct val="100000"/>
            </a:pPr>
            <a:r>
              <a:rPr lang="en-US" b="1" i="1" u="sng" dirty="0" smtClean="0"/>
              <a:t>Multiplexing is one of the most important things you can do to increase data quality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40079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Illumina Flow Cell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437606"/>
            <a:ext cx="6819900" cy="38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800" y="1638300"/>
            <a:ext cx="88265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Single end (SE) versus paired end (PE</a:t>
            </a:r>
            <a:r>
              <a:rPr lang="en-US" u="sng" dirty="0" smtClean="0"/>
              <a:t>)</a:t>
            </a:r>
          </a:p>
          <a:p>
            <a:r>
              <a:rPr lang="en-US" dirty="0"/>
              <a:t>PE is currently most common, and almost always the best choice</a:t>
            </a:r>
            <a:endParaRPr lang="en-US" dirty="0" smtClean="0"/>
          </a:p>
          <a:p>
            <a:pPr lvl="1"/>
            <a:r>
              <a:rPr lang="en-US" dirty="0" smtClean="0"/>
              <a:t>Read pair information significantly improves alignment accuracy</a:t>
            </a:r>
          </a:p>
          <a:p>
            <a:pPr lvl="1"/>
            <a:r>
              <a:rPr lang="en-US" dirty="0" smtClean="0"/>
              <a:t>Short fragment sizes can be used to generate redundant sequences – useful when variant frequency near/below level of sequencing error</a:t>
            </a:r>
          </a:p>
          <a:p>
            <a:pPr lvl="1"/>
            <a:r>
              <a:rPr lang="en-US" dirty="0" smtClean="0"/>
              <a:t>Exceptions include </a:t>
            </a:r>
            <a:r>
              <a:rPr lang="en-US" dirty="0" err="1" smtClean="0"/>
              <a:t>miRNA-seq</a:t>
            </a:r>
            <a:r>
              <a:rPr lang="en-US" dirty="0" smtClean="0"/>
              <a:t> (very short fragments)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Read length (50-250 bp</a:t>
            </a:r>
            <a:r>
              <a:rPr lang="en-US" u="sng" dirty="0" smtClean="0"/>
              <a:t>)</a:t>
            </a:r>
            <a:endParaRPr lang="en-US" dirty="0" smtClean="0"/>
          </a:p>
          <a:p>
            <a:r>
              <a:rPr lang="en-US" dirty="0" smtClean="0"/>
              <a:t>Key considerations: </a:t>
            </a:r>
          </a:p>
          <a:p>
            <a:pPr lvl="1"/>
            <a:r>
              <a:rPr lang="en-US" dirty="0" smtClean="0"/>
              <a:t>Size and frequency of repeats in the genome?</a:t>
            </a:r>
          </a:p>
          <a:p>
            <a:pPr lvl="1"/>
            <a:r>
              <a:rPr lang="en-US" dirty="0" smtClean="0"/>
              <a:t>What is expected divergence from the reference?</a:t>
            </a:r>
          </a:p>
          <a:p>
            <a:r>
              <a:rPr lang="en-US" dirty="0" smtClean="0"/>
              <a:t>For variant calling in humans, PE 125 or 150 bp on </a:t>
            </a:r>
            <a:r>
              <a:rPr lang="en-US" dirty="0" err="1" smtClean="0"/>
              <a:t>HiSeq</a:t>
            </a:r>
            <a:r>
              <a:rPr lang="en-US" dirty="0" smtClean="0"/>
              <a:t> 2500/3000/4000/X is standard</a:t>
            </a:r>
            <a:endParaRPr lang="en-US" dirty="0"/>
          </a:p>
          <a:p>
            <a:r>
              <a:rPr lang="en-US" dirty="0" smtClean="0"/>
              <a:t>For small highly variable organisms (</a:t>
            </a:r>
            <a:r>
              <a:rPr lang="en-US" i="1" dirty="0" smtClean="0"/>
              <a:t>e.g. E. coli</a:t>
            </a:r>
            <a:r>
              <a:rPr lang="en-US" dirty="0" smtClean="0"/>
              <a:t>), PE 250 bp on </a:t>
            </a:r>
            <a:r>
              <a:rPr lang="en-US" dirty="0" err="1" smtClean="0"/>
              <a:t>MiSeq</a:t>
            </a:r>
            <a:endParaRPr lang="en-US" dirty="0" smtClean="0"/>
          </a:p>
          <a:p>
            <a:r>
              <a:rPr lang="en-US" i="1" dirty="0" smtClean="0"/>
              <a:t>C. </a:t>
            </a:r>
            <a:r>
              <a:rPr lang="en-US" i="1" dirty="0" err="1" smtClean="0"/>
              <a:t>Elegans</a:t>
            </a:r>
            <a:r>
              <a:rPr lang="en-US" dirty="0" smtClean="0"/>
              <a:t> has much lower rate of intergenic/repetitive DNA: shorter reads and even SE acceptable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3506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SEQUENCING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Anatomy of an Illumina Sequencing Read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260376"/>
            <a:ext cx="7899400" cy="4512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000" y="32004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5000" y="40640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500" y="52451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26486" y="5467866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4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419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design</a:t>
            </a:r>
          </a:p>
          <a:p>
            <a:r>
              <a:rPr lang="en-US" dirty="0">
                <a:solidFill>
                  <a:srgbClr val="D9D9D9"/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rgbClr val="D9D9D9"/>
                </a:solidFill>
              </a:rPr>
              <a:t>Data </a:t>
            </a:r>
            <a:r>
              <a:rPr lang="en-US" dirty="0" smtClean="0">
                <a:solidFill>
                  <a:srgbClr val="D9D9D9"/>
                </a:solidFill>
              </a:rPr>
              <a:t>quality</a:t>
            </a:r>
            <a:endParaRPr lang="en-US" dirty="0">
              <a:solidFill>
                <a:srgbClr val="D9D9D9"/>
              </a:solidFill>
            </a:endParaRPr>
          </a:p>
          <a:p>
            <a:r>
              <a:rPr lang="en-US" dirty="0">
                <a:solidFill>
                  <a:srgbClr val="D9D9D9"/>
                </a:solidFill>
              </a:rPr>
              <a:t>Alignment</a:t>
            </a:r>
          </a:p>
          <a:p>
            <a:r>
              <a:rPr lang="en-US" dirty="0">
                <a:solidFill>
                  <a:srgbClr val="D9D9D9"/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01366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What do I get from the Genomics Core?</a:t>
            </a:r>
            <a:endParaRPr lang="en-US" dirty="0" smtClean="0"/>
          </a:p>
          <a:p>
            <a:r>
              <a:rPr lang="en-US" dirty="0" smtClean="0"/>
              <a:t>Bases are called using Illumina software</a:t>
            </a:r>
          </a:p>
          <a:p>
            <a:r>
              <a:rPr lang="en-US" dirty="0" smtClean="0"/>
              <a:t>For each read, the software reports:</a:t>
            </a:r>
          </a:p>
          <a:p>
            <a:pPr lvl="1"/>
            <a:r>
              <a:rPr lang="en-US" dirty="0" smtClean="0"/>
              <a:t>A sequence of </a:t>
            </a:r>
            <a:r>
              <a:rPr lang="en-US" i="1" dirty="0" smtClean="0"/>
              <a:t>R</a:t>
            </a:r>
            <a:r>
              <a:rPr lang="en-US" dirty="0" smtClean="0"/>
              <a:t> bases (A/C/G/T/N), where </a:t>
            </a:r>
            <a:r>
              <a:rPr lang="en-US" i="1" dirty="0" smtClean="0"/>
              <a:t>R</a:t>
            </a:r>
            <a:r>
              <a:rPr lang="en-US" dirty="0" smtClean="0"/>
              <a:t> is the read length</a:t>
            </a:r>
          </a:p>
          <a:p>
            <a:pPr lvl="1"/>
            <a:r>
              <a:rPr lang="en-US" dirty="0" smtClean="0"/>
              <a:t>A sequence of </a:t>
            </a:r>
            <a:r>
              <a:rPr lang="en-US" i="1" dirty="0" smtClean="0"/>
              <a:t>R</a:t>
            </a:r>
            <a:r>
              <a:rPr lang="en-US" dirty="0" smtClean="0"/>
              <a:t> quality scores, where each score is the probability that the corresponding base call is incorrect</a:t>
            </a:r>
          </a:p>
          <a:p>
            <a:r>
              <a:rPr lang="en-US" dirty="0" smtClean="0"/>
              <a:t>Often, libraries will be de-multiplexed into one file (or set of files) per library</a:t>
            </a:r>
          </a:p>
          <a:p>
            <a:r>
              <a:rPr lang="en-US" dirty="0" smtClean="0"/>
              <a:t>Data will be in one of two formats: FASTQ or SAM/BAM</a:t>
            </a:r>
          </a:p>
        </p:txBody>
      </p:sp>
    </p:spTree>
    <p:extLst>
      <p:ext uri="{BB962C8B-B14F-4D97-AF65-F5344CB8AC3E}">
        <p14:creationId xmlns:p14="http://schemas.microsoft.com/office/powerpoint/2010/main" val="1852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652684"/>
            <a:ext cx="7743696" cy="50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99" y="1574800"/>
            <a:ext cx="7606161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54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/>
              <a:t>Data </a:t>
            </a:r>
            <a:r>
              <a:rPr lang="en-US" dirty="0" smtClean="0"/>
              <a:t>quality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24955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Common Issues</a:t>
            </a:r>
            <a:endParaRPr lang="en-US" dirty="0" smtClean="0"/>
          </a:p>
          <a:p>
            <a:r>
              <a:rPr lang="en-US" dirty="0" smtClean="0"/>
              <a:t>Non-random nucleotide composition, especially in the first ~13 bp at 5’ end</a:t>
            </a:r>
          </a:p>
          <a:p>
            <a:r>
              <a:rPr lang="en-US" dirty="0" smtClean="0"/>
              <a:t>Degraded quality at 3’ ends of reads</a:t>
            </a:r>
          </a:p>
          <a:p>
            <a:r>
              <a:rPr lang="en-US" dirty="0" smtClean="0"/>
              <a:t>Adapter contamination (“read-through”)</a:t>
            </a:r>
          </a:p>
          <a:p>
            <a:r>
              <a:rPr lang="en-US" dirty="0" smtClean="0"/>
              <a:t>Adapter dimers</a:t>
            </a:r>
          </a:p>
          <a:p>
            <a:r>
              <a:rPr lang="en-US" dirty="0" smtClean="0"/>
              <a:t>PCR duplicates</a:t>
            </a:r>
          </a:p>
          <a:p>
            <a:r>
              <a:rPr lang="en-US" dirty="0"/>
              <a:t>Diagnostic tool: </a:t>
            </a:r>
            <a:r>
              <a:rPr lang="en-US" dirty="0" err="1" smtClean="0"/>
              <a:t>FastQC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651000"/>
            <a:ext cx="8763000" cy="2717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Non-random Nucleotide Composition</a:t>
            </a:r>
            <a:endParaRPr lang="en-US" dirty="0" smtClean="0"/>
          </a:p>
          <a:p>
            <a:r>
              <a:rPr lang="en-US" dirty="0" smtClean="0"/>
              <a:t>Mostly affects RNA-</a:t>
            </a:r>
            <a:r>
              <a:rPr lang="en-US" dirty="0" err="1" smtClean="0"/>
              <a:t>seq</a:t>
            </a:r>
            <a:r>
              <a:rPr lang="en-US" dirty="0" smtClean="0"/>
              <a:t> and </a:t>
            </a:r>
            <a:r>
              <a:rPr lang="en-US" dirty="0" err="1" smtClean="0"/>
              <a:t>Nextera</a:t>
            </a:r>
            <a:r>
              <a:rPr lang="en-US" dirty="0"/>
              <a:t> </a:t>
            </a:r>
            <a:r>
              <a:rPr lang="en-US" dirty="0" smtClean="0"/>
              <a:t>libraries</a:t>
            </a:r>
          </a:p>
          <a:p>
            <a:r>
              <a:rPr lang="en-US" dirty="0" smtClean="0"/>
              <a:t>Cause is somewhat mysterious – probably due to polymerase/transposase biases</a:t>
            </a:r>
          </a:p>
          <a:p>
            <a:r>
              <a:rPr lang="en-US" dirty="0" smtClean="0"/>
              <a:t>Cannot be corrected, but doesn’t seem to affect downstream analysis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619"/>
          <a:stretch/>
        </p:blipFill>
        <p:spPr>
          <a:xfrm>
            <a:off x="1157123" y="4127500"/>
            <a:ext cx="706320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336800"/>
            <a:ext cx="6426200" cy="45000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736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Degraded Quality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45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587500"/>
            <a:ext cx="8763000" cy="5092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Degraded Quality</a:t>
            </a:r>
            <a:endParaRPr lang="en-US" dirty="0" smtClean="0"/>
          </a:p>
          <a:p>
            <a:r>
              <a:rPr lang="en-US" dirty="0" smtClean="0"/>
              <a:t>Mean quality drops below some threshold (30)</a:t>
            </a:r>
          </a:p>
          <a:p>
            <a:r>
              <a:rPr lang="en-US" dirty="0" smtClean="0"/>
              <a:t>Commonly happens at 3’ end of read – especially longer read lengths; this is because the fidelity of the sequencing chemistry degrades with distance</a:t>
            </a:r>
          </a:p>
          <a:p>
            <a:r>
              <a:rPr lang="en-US" dirty="0"/>
              <a:t>Can be corrected by quality </a:t>
            </a:r>
            <a:r>
              <a:rPr lang="en-US" dirty="0" smtClean="0"/>
              <a:t>trimming; whether necessary depends on your experiment</a:t>
            </a:r>
          </a:p>
          <a:p>
            <a:r>
              <a:rPr lang="en-US" dirty="0" smtClean="0"/>
              <a:t>Can also arise from sequencer issues</a:t>
            </a:r>
          </a:p>
          <a:p>
            <a:pPr lvl="1"/>
            <a:r>
              <a:rPr lang="en-US" dirty="0"/>
              <a:t>In extreme cases, it may be necessary to re-sequence the </a:t>
            </a:r>
            <a:r>
              <a:rPr lang="en-US" dirty="0" smtClean="0"/>
              <a:t>library; the sequencing core should catch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2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399"/>
            <a:ext cx="8763000" cy="325120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Adapter Contamination</a:t>
            </a:r>
            <a:endParaRPr lang="en-US" dirty="0" smtClean="0"/>
          </a:p>
          <a:p>
            <a:r>
              <a:rPr lang="en-US" dirty="0" smtClean="0"/>
              <a:t>When insert size is shorter than read length, the sequencer reads past end of the insert into the opposite-end adapter</a:t>
            </a:r>
          </a:p>
          <a:p>
            <a:pPr lvl="1"/>
            <a:r>
              <a:rPr lang="en-US" dirty="0" smtClean="0"/>
              <a:t>Largely corrected by adapter trimming (Step 4)</a:t>
            </a:r>
          </a:p>
          <a:p>
            <a:r>
              <a:rPr lang="en-US" dirty="0" smtClean="0"/>
              <a:t>Adapter dimers occur when adapter pairs ligate to each other rather than inserts</a:t>
            </a:r>
          </a:p>
          <a:p>
            <a:pPr lvl="1"/>
            <a:r>
              <a:rPr lang="en-US" dirty="0" smtClean="0"/>
              <a:t>Not possible with libraries prepared by tagmentation</a:t>
            </a:r>
          </a:p>
          <a:p>
            <a:pPr lvl="1"/>
            <a:r>
              <a:rPr lang="en-US" dirty="0" smtClean="0"/>
              <a:t>Easily eliminated by adapter trimming (Step 4)</a:t>
            </a:r>
          </a:p>
          <a:p>
            <a:pPr lvl="1"/>
            <a:r>
              <a:rPr lang="en-US" dirty="0" smtClean="0"/>
              <a:t>Large-scale issues usually detected during library QC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816" b="5037"/>
          <a:stretch/>
        </p:blipFill>
        <p:spPr>
          <a:xfrm>
            <a:off x="800100" y="5054600"/>
            <a:ext cx="7634696" cy="177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2200" y="5496867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Adapter dimer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041900" y="4734867"/>
            <a:ext cx="2635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Adapter read-through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49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105300"/>
            <a:ext cx="6096000" cy="4651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Adapter Contamination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658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Clinical</a:t>
            </a:r>
          </a:p>
          <a:p>
            <a:pPr lvl="1"/>
            <a:r>
              <a:rPr lang="en-US" dirty="0" smtClean="0"/>
              <a:t>Screening</a:t>
            </a:r>
          </a:p>
          <a:p>
            <a:pPr lvl="1"/>
            <a:r>
              <a:rPr lang="en-US" dirty="0" smtClean="0"/>
              <a:t>Diagnosis</a:t>
            </a:r>
          </a:p>
          <a:p>
            <a:pPr lvl="1"/>
            <a:r>
              <a:rPr lang="en-US" dirty="0" smtClean="0"/>
              <a:t>Precision medicine (</a:t>
            </a:r>
            <a:r>
              <a:rPr lang="en-US" i="1" dirty="0" smtClean="0"/>
              <a:t>e.g.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harmacogenetics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Gene/trait mapping (GWAS)</a:t>
            </a:r>
          </a:p>
          <a:p>
            <a:pPr lvl="2"/>
            <a:r>
              <a:rPr lang="en-US" sz="2400" dirty="0" smtClean="0"/>
              <a:t>Cancer (somatic mutations)	</a:t>
            </a:r>
          </a:p>
          <a:p>
            <a:pPr lvl="1"/>
            <a:r>
              <a:rPr lang="en-US" dirty="0"/>
              <a:t>Molecular </a:t>
            </a:r>
            <a:r>
              <a:rPr lang="en-US" dirty="0" smtClean="0"/>
              <a:t>epidemiology</a:t>
            </a:r>
          </a:p>
          <a:p>
            <a:pPr lvl="1"/>
            <a:r>
              <a:rPr lang="en-US" dirty="0" smtClean="0"/>
              <a:t>Population/evolutionary genetics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Adapter and Quality Trimming</a:t>
            </a:r>
            <a:endParaRPr lang="en-US" dirty="0" smtClean="0"/>
          </a:p>
          <a:p>
            <a:r>
              <a:rPr lang="en-US" dirty="0" smtClean="0"/>
              <a:t>Tools: </a:t>
            </a:r>
            <a:r>
              <a:rPr lang="en-US" dirty="0" err="1" smtClean="0"/>
              <a:t>Atropos</a:t>
            </a:r>
            <a:r>
              <a:rPr lang="en-US" dirty="0" smtClean="0"/>
              <a:t>, Skewer, many others</a:t>
            </a:r>
          </a:p>
          <a:p>
            <a:r>
              <a:rPr lang="en-US" dirty="0"/>
              <a:t>Remove adapter sequences</a:t>
            </a:r>
          </a:p>
          <a:p>
            <a:r>
              <a:rPr lang="en-US" dirty="0"/>
              <a:t>Remove low-quality bases</a:t>
            </a:r>
          </a:p>
          <a:p>
            <a:r>
              <a:rPr lang="en-US" dirty="0"/>
              <a:t>Most trimmers can also filter out undesired reads, </a:t>
            </a:r>
            <a:r>
              <a:rPr lang="en-US" i="1" dirty="0"/>
              <a:t>e.g. </a:t>
            </a:r>
            <a:r>
              <a:rPr lang="en-US" dirty="0"/>
              <a:t>too short</a:t>
            </a:r>
          </a:p>
          <a:p>
            <a:pPr lvl="1"/>
            <a:r>
              <a:rPr lang="en-US" dirty="0"/>
              <a:t>For paired-end reads, if one end is considered undesirable, then both are filtered </a:t>
            </a:r>
            <a:r>
              <a:rPr lang="en-US" dirty="0" smtClean="0"/>
              <a:t>out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84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 smtClean="0"/>
              <a:t>PCR (or “Optical”) Duplicates</a:t>
            </a:r>
            <a:endParaRPr lang="en-US" dirty="0" smtClean="0"/>
          </a:p>
          <a:p>
            <a:r>
              <a:rPr lang="en-US" dirty="0" smtClean="0"/>
              <a:t>Sequencing multiple copies of the same DNA fragment</a:t>
            </a:r>
          </a:p>
          <a:p>
            <a:r>
              <a:rPr lang="en-US" dirty="0" smtClean="0"/>
              <a:t>Detected as multiple reads with identical sequence</a:t>
            </a:r>
          </a:p>
          <a:p>
            <a:r>
              <a:rPr lang="en-US" dirty="0"/>
              <a:t>Can cause variant calling errors</a:t>
            </a:r>
          </a:p>
          <a:p>
            <a:pPr lvl="1"/>
            <a:r>
              <a:rPr lang="en-US" dirty="0" smtClean="0"/>
              <a:t>We will mark duplicates in our alignment pipeline, and the variant caller will ignore them</a:t>
            </a:r>
          </a:p>
          <a:p>
            <a:r>
              <a:rPr lang="en-US" dirty="0" smtClean="0"/>
              <a:t>Reads from highly repetitive regions will also show up as duplicates; eliminating these is fine, as repetitive regions are typically excluded from 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07954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33" y="2171700"/>
            <a:ext cx="5917767" cy="455451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PCR (or “Optical”) Duplicates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85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300" y="1524000"/>
            <a:ext cx="8915400" cy="5156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Less Common Issues</a:t>
            </a:r>
          </a:p>
          <a:p>
            <a:r>
              <a:rPr lang="en-US" dirty="0" smtClean="0"/>
              <a:t>Sample swaps</a:t>
            </a:r>
          </a:p>
          <a:p>
            <a:pPr lvl="1"/>
            <a:r>
              <a:rPr lang="en-US" dirty="0" smtClean="0"/>
              <a:t>Identified by independent genotyping (</a:t>
            </a:r>
            <a:r>
              <a:rPr lang="en-US" i="1" dirty="0" smtClean="0"/>
              <a:t>e.g. </a:t>
            </a:r>
            <a:r>
              <a:rPr lang="en-US" dirty="0" smtClean="0"/>
              <a:t>sequencing replicate, microarray)</a:t>
            </a:r>
          </a:p>
          <a:p>
            <a:r>
              <a:rPr lang="en-US" dirty="0" smtClean="0"/>
              <a:t>Cross-contamination</a:t>
            </a:r>
          </a:p>
          <a:p>
            <a:pPr lvl="1"/>
            <a:r>
              <a:rPr lang="en-US" dirty="0" smtClean="0"/>
              <a:t>Same species: will show up as many “impossible” allele frequencies (0.25, 0.75)</a:t>
            </a:r>
          </a:p>
          <a:p>
            <a:pPr lvl="1"/>
            <a:r>
              <a:rPr lang="en-US" dirty="0" smtClean="0"/>
              <a:t>Different species: large fraction of </a:t>
            </a:r>
            <a:r>
              <a:rPr lang="en-US" dirty="0" err="1" smtClean="0"/>
              <a:t>unmappable</a:t>
            </a:r>
            <a:r>
              <a:rPr lang="en-US" dirty="0" smtClean="0"/>
              <a:t> reads, significantly different GC content</a:t>
            </a:r>
          </a:p>
          <a:p>
            <a:r>
              <a:rPr lang="en-US" dirty="0" smtClean="0"/>
              <a:t>“Weird” quality profiles</a:t>
            </a:r>
          </a:p>
          <a:p>
            <a:pPr lvl="1"/>
            <a:r>
              <a:rPr lang="en-US" dirty="0" smtClean="0"/>
              <a:t>Dip in quality in beginning or middle of read</a:t>
            </a:r>
          </a:p>
          <a:p>
            <a:pPr lvl="1"/>
            <a:r>
              <a:rPr lang="en-US" dirty="0" smtClean="0"/>
              <a:t>Tile failures</a:t>
            </a:r>
          </a:p>
          <a:p>
            <a:pPr lvl="1"/>
            <a:r>
              <a:rPr lang="en-US" dirty="0" smtClean="0"/>
              <a:t>Due to transient sequencer issues, flow cell “bubbles”</a:t>
            </a:r>
          </a:p>
        </p:txBody>
      </p:sp>
    </p:spTree>
    <p:extLst>
      <p:ext uri="{BB962C8B-B14F-4D97-AF65-F5344CB8AC3E}">
        <p14:creationId xmlns:p14="http://schemas.microsoft.com/office/powerpoint/2010/main" val="3711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 smtClean="0"/>
              <a:t>Microbial Contamination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264384"/>
            <a:ext cx="6908800" cy="43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/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09445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0700" y="1625600"/>
            <a:ext cx="81407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Functions of an Alignment Tool</a:t>
            </a:r>
          </a:p>
          <a:p>
            <a:r>
              <a:rPr lang="en-US" dirty="0" smtClean="0"/>
              <a:t>Identify the most likely reference genome coordinate(s) (chromosome, position, and strand) from which each fragment originated</a:t>
            </a:r>
          </a:p>
          <a:p>
            <a:r>
              <a:rPr lang="en-US" dirty="0" smtClean="0"/>
              <a:t>Determine the sequence differences between each read and the reference genome</a:t>
            </a:r>
          </a:p>
          <a:p>
            <a:r>
              <a:rPr lang="en-US" dirty="0" smtClean="0"/>
              <a:t>Calculate a probability that each alignment is correct (mapping quality score)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97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800" y="48768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Deletions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55372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30700" y="2235200"/>
            <a:ext cx="33147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Complex Variants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14900" y="2895600"/>
            <a:ext cx="1955800" cy="939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GCT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914900" y="40132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914900" y="50165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 smtClean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TT</a:t>
            </a:r>
            <a:r>
              <a:rPr lang="en-US" sz="2400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575300" y="37084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or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575300" y="46736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 smtClean="0"/>
              <a:t>or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857500" y="1441450"/>
            <a:ext cx="3683000" cy="546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eference   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690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562100"/>
            <a:ext cx="8610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Pipeline</a:t>
            </a:r>
          </a:p>
          <a:p>
            <a:r>
              <a:rPr lang="en-US" dirty="0" smtClean="0"/>
              <a:t>Tools: BWA, </a:t>
            </a:r>
            <a:r>
              <a:rPr lang="en-US" dirty="0" err="1" smtClean="0"/>
              <a:t>Samblaster</a:t>
            </a:r>
            <a:r>
              <a:rPr lang="en-US" dirty="0" smtClean="0"/>
              <a:t>, </a:t>
            </a:r>
            <a:r>
              <a:rPr lang="en-US" dirty="0" err="1" smtClean="0"/>
              <a:t>Samtools</a:t>
            </a:r>
            <a:endParaRPr lang="en-US" dirty="0" smtClean="0"/>
          </a:p>
          <a:p>
            <a:r>
              <a:rPr lang="en-US" dirty="0" smtClean="0"/>
              <a:t>First build index of reference genome (or download prebuilt index)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bwa_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025900"/>
            <a:ext cx="7023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REFERENCE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7500" y="1587500"/>
            <a:ext cx="8610600" cy="5156200"/>
          </a:xfrm>
        </p:spPr>
        <p:txBody>
          <a:bodyPr>
            <a:normAutofit/>
          </a:bodyPr>
          <a:lstStyle/>
          <a:p>
            <a:r>
              <a:rPr lang="en-US" dirty="0" smtClean="0"/>
              <a:t>One reference genome for each species</a:t>
            </a:r>
          </a:p>
          <a:p>
            <a:pPr lvl="1"/>
            <a:r>
              <a:rPr lang="en-US" dirty="0"/>
              <a:t>The current human genome reference is </a:t>
            </a:r>
            <a:r>
              <a:rPr lang="en-US" dirty="0" smtClean="0"/>
              <a:t>GRCh38</a:t>
            </a:r>
          </a:p>
          <a:p>
            <a:pPr lvl="1"/>
            <a:r>
              <a:rPr lang="en-US" dirty="0" smtClean="0"/>
              <a:t>Many people are still using GRCh37 (hg19)</a:t>
            </a:r>
          </a:p>
          <a:p>
            <a:r>
              <a:rPr lang="en-US" dirty="0" smtClean="0"/>
              <a:t>References evolve over time</a:t>
            </a:r>
          </a:p>
          <a:p>
            <a:pPr lvl="1"/>
            <a:r>
              <a:rPr lang="en-US" dirty="0" smtClean="0"/>
              <a:t>Errors corrected</a:t>
            </a:r>
          </a:p>
          <a:p>
            <a:pPr lvl="1"/>
            <a:r>
              <a:rPr lang="en-US" dirty="0" smtClean="0"/>
              <a:t>Gaps filled in</a:t>
            </a:r>
          </a:p>
          <a:p>
            <a:pPr lvl="1"/>
            <a:r>
              <a:rPr lang="en-US" dirty="0" smtClean="0"/>
              <a:t>Alternative (or “alt”) sequences </a:t>
            </a:r>
            <a:r>
              <a:rPr lang="en-US" dirty="0"/>
              <a:t>added: large haplotypes that differ substantially between individuals or </a:t>
            </a:r>
            <a:r>
              <a:rPr lang="en-US" dirty="0" smtClean="0"/>
              <a:t>populations</a:t>
            </a:r>
          </a:p>
          <a:p>
            <a:r>
              <a:rPr lang="en-US" dirty="0"/>
              <a:t>Next reference </a:t>
            </a:r>
            <a:r>
              <a:rPr lang="en-US" dirty="0" smtClean="0"/>
              <a:t>likely to be </a:t>
            </a:r>
            <a:r>
              <a:rPr lang="en-US" dirty="0"/>
              <a:t>graph-based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52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/>
              <a:t>Genome status: existing reference or </a:t>
            </a:r>
            <a:r>
              <a:rPr lang="en-US" i="1" dirty="0" smtClean="0"/>
              <a:t>de novo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Whole genome or targeted (</a:t>
            </a:r>
            <a:r>
              <a:rPr lang="en-US" i="1" dirty="0" smtClean="0"/>
              <a:t>e.g. </a:t>
            </a:r>
            <a:r>
              <a:rPr lang="en-US" dirty="0" smtClean="0"/>
              <a:t>exome or specific genes/region)?</a:t>
            </a:r>
          </a:p>
          <a:p>
            <a:r>
              <a:rPr lang="en-US" dirty="0"/>
              <a:t>Target size: large (</a:t>
            </a:r>
            <a:r>
              <a:rPr lang="en-US" i="1" dirty="0"/>
              <a:t>e.g. </a:t>
            </a:r>
            <a:r>
              <a:rPr lang="en-US" dirty="0"/>
              <a:t>human, </a:t>
            </a:r>
            <a:r>
              <a:rPr lang="en-US" dirty="0" smtClean="0"/>
              <a:t>mouse genome) </a:t>
            </a:r>
            <a:r>
              <a:rPr lang="en-US" dirty="0"/>
              <a:t>or small (</a:t>
            </a:r>
            <a:r>
              <a:rPr lang="en-US" i="1" dirty="0"/>
              <a:t>e.g. </a:t>
            </a:r>
            <a:r>
              <a:rPr lang="en-US" dirty="0"/>
              <a:t>bacteria, virus)</a:t>
            </a:r>
            <a:r>
              <a:rPr lang="en-US" dirty="0" smtClean="0"/>
              <a:t>?</a:t>
            </a:r>
          </a:p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Mutation types and frequencies</a:t>
            </a:r>
          </a:p>
          <a:p>
            <a:r>
              <a:rPr lang="en-US" dirty="0" smtClean="0"/>
              <a:t>Acceptable discovery rate (</a:t>
            </a:r>
            <a:r>
              <a:rPr lang="en-US" i="1" dirty="0" smtClean="0"/>
              <a:t>i.e. </a:t>
            </a:r>
            <a:r>
              <a:rPr lang="en-US" dirty="0" smtClean="0"/>
              <a:t>sensitivity)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INTERLUDE: REFERENCE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r>
              <a:rPr lang="en-US" dirty="0"/>
              <a:t>For each reference version (or “build”) there is one canonical sequence, but different annotations</a:t>
            </a:r>
          </a:p>
          <a:p>
            <a:pPr lvl="1"/>
            <a:r>
              <a:rPr lang="en-US" dirty="0"/>
              <a:t>Big (annoying) difference: chromosome names</a:t>
            </a:r>
          </a:p>
          <a:p>
            <a:pPr lvl="2"/>
            <a:r>
              <a:rPr lang="en-US" dirty="0"/>
              <a:t>GRC/NCBI: NC000001, NC000002, …, NC000024</a:t>
            </a:r>
          </a:p>
          <a:p>
            <a:pPr lvl="2"/>
            <a:r>
              <a:rPr lang="en-US" dirty="0"/>
              <a:t>UCSC: chr1, chr2, …, </a:t>
            </a:r>
            <a:r>
              <a:rPr lang="en-US" dirty="0" err="1"/>
              <a:t>chrX</a:t>
            </a:r>
            <a:r>
              <a:rPr lang="en-US" dirty="0"/>
              <a:t>, </a:t>
            </a:r>
            <a:r>
              <a:rPr lang="en-US" dirty="0" err="1"/>
              <a:t>chrY</a:t>
            </a:r>
            <a:endParaRPr lang="en-US" dirty="0"/>
          </a:p>
          <a:p>
            <a:pPr lvl="2"/>
            <a:r>
              <a:rPr lang="en-US" dirty="0" err="1"/>
              <a:t>Ensembl</a:t>
            </a:r>
            <a:r>
              <a:rPr lang="en-US" dirty="0"/>
              <a:t>: 1, 2, …, X, Y</a:t>
            </a:r>
          </a:p>
          <a:p>
            <a:pPr marL="0" indent="0" algn="ctr">
              <a:buNone/>
            </a:pPr>
            <a:r>
              <a:rPr lang="en-US" b="1" u="sng" dirty="0" smtClean="0"/>
              <a:t>Recommendations</a:t>
            </a:r>
          </a:p>
          <a:p>
            <a:r>
              <a:rPr lang="en-US" dirty="0"/>
              <a:t>Use </a:t>
            </a:r>
            <a:r>
              <a:rPr lang="en-US" dirty="0" smtClean="0"/>
              <a:t>same </a:t>
            </a:r>
            <a:r>
              <a:rPr lang="en-US" dirty="0"/>
              <a:t>genome/annotation set for entire project</a:t>
            </a:r>
          </a:p>
          <a:p>
            <a:r>
              <a:rPr lang="en-US" dirty="0" smtClean="0"/>
              <a:t>All new projects should use GRCh38</a:t>
            </a:r>
          </a:p>
          <a:p>
            <a:pPr lvl="1"/>
            <a:endParaRPr lang="en-US" b="1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623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36699"/>
            <a:ext cx="8623300" cy="22225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Alignment Results: SAM/BAM Formats</a:t>
            </a:r>
          </a:p>
          <a:p>
            <a:r>
              <a:rPr lang="en-US" dirty="0" smtClean="0">
                <a:cs typeface="Courier"/>
              </a:rPr>
              <a:t>SAM: Sequence Alignment/Map Format</a:t>
            </a:r>
          </a:p>
          <a:p>
            <a:r>
              <a:rPr lang="en-US" dirty="0" smtClean="0">
                <a:cs typeface="Courier"/>
              </a:rPr>
              <a:t>BAM: Binary (compressed) SAM</a:t>
            </a:r>
            <a:endParaRPr lang="en-US" dirty="0">
              <a:cs typeface="Courier"/>
            </a:endParaRP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3924300"/>
            <a:ext cx="8623300" cy="246221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@HD	VN:1.4	</a:t>
            </a:r>
            <a:r>
              <a:rPr lang="en-US" sz="1400" dirty="0" err="1">
                <a:latin typeface="Courier"/>
                <a:cs typeface="Courier"/>
              </a:rPr>
              <a:t>GO:none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SO:coordinate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@SQ	SN:1	LN:249250621</a:t>
            </a:r>
          </a:p>
          <a:p>
            <a:r>
              <a:rPr lang="en-US" sz="1400" dirty="0">
                <a:latin typeface="Courier"/>
                <a:cs typeface="Courier"/>
              </a:rPr>
              <a:t>@SQ	SN:2	LN:243199373</a:t>
            </a:r>
          </a:p>
          <a:p>
            <a:r>
              <a:rPr lang="en-US" sz="1400" dirty="0">
                <a:latin typeface="Courier"/>
                <a:cs typeface="Courier"/>
              </a:rPr>
              <a:t>@SQ	SN:3	LN:198022430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@RG	ID:U0a_A2_L1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ID:U0a_A2_L2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PrintReads</a:t>
            </a:r>
            <a:r>
              <a:rPr lang="en-US" sz="1400" dirty="0">
                <a:latin typeface="Courier"/>
                <a:cs typeface="Courier"/>
              </a:rPr>
              <a:t>	VN:</a:t>
            </a:r>
            <a:r>
              <a:rPr lang="en-US" sz="1400" dirty="0" smtClean="0">
                <a:latin typeface="Courier"/>
                <a:cs typeface="Courier"/>
              </a:rPr>
              <a:t>2.8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number</a:t>
            </a:r>
            <a:r>
              <a:rPr lang="en-US" sz="1400" dirty="0">
                <a:latin typeface="Courier"/>
                <a:cs typeface="Courier"/>
              </a:rPr>
              <a:t>=-1 simplify=</a:t>
            </a:r>
            <a:r>
              <a:rPr lang="en-US" sz="1400" dirty="0" smtClean="0">
                <a:latin typeface="Courier"/>
                <a:cs typeface="Courier"/>
              </a:rPr>
              <a:t>false ...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IndelRealigner</a:t>
            </a:r>
            <a:r>
              <a:rPr lang="en-US" sz="1400" dirty="0">
                <a:latin typeface="Courier"/>
                <a:cs typeface="Courier"/>
              </a:rPr>
              <a:t>	VN:</a:t>
            </a:r>
            <a:r>
              <a:rPr lang="en-US" sz="1400" dirty="0" smtClean="0">
                <a:latin typeface="Courier"/>
                <a:cs typeface="Courier"/>
              </a:rPr>
              <a:t>2.8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LODThresholdForCleaning</a:t>
            </a:r>
            <a:r>
              <a:rPr lang="en-US" sz="1400" dirty="0">
                <a:latin typeface="Courier"/>
                <a:cs typeface="Courier"/>
              </a:rPr>
              <a:t>=5.0 ...</a:t>
            </a:r>
          </a:p>
        </p:txBody>
      </p:sp>
    </p:spTree>
    <p:extLst>
      <p:ext uri="{BB962C8B-B14F-4D97-AF65-F5344CB8AC3E}">
        <p14:creationId xmlns:p14="http://schemas.microsoft.com/office/powerpoint/2010/main" val="86480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72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Exploring Alignment 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100" y="234950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6700" y="4076700"/>
            <a:ext cx="8610600" cy="26670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 smtClean="0"/>
              <a:t>More about SAM/BAM format</a:t>
            </a:r>
          </a:p>
          <a:p>
            <a:r>
              <a:rPr lang="en-US" dirty="0" smtClean="0"/>
              <a:t>Flags (col 2): each bit has a different meaning</a:t>
            </a:r>
          </a:p>
          <a:p>
            <a:pPr lvl="1"/>
            <a:r>
              <a:rPr lang="en-US" dirty="0" smtClean="0"/>
              <a:t>This is a common way to compactly encode lots of info</a:t>
            </a:r>
            <a:endParaRPr lang="en-US" dirty="0"/>
          </a:p>
          <a:p>
            <a:r>
              <a:rPr lang="en-US" dirty="0"/>
              <a:t>MAPQ (col 5) is supposed to be a PHRED-encoded probability, but aligners have different ways of computing this; read the documentation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31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3225800"/>
            <a:ext cx="8610600" cy="3556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CIGAR (col 6): summary of the alignment</a:t>
            </a:r>
          </a:p>
          <a:p>
            <a:pPr lvl="1"/>
            <a:r>
              <a:rPr lang="en-US" dirty="0" smtClean="0"/>
              <a:t>M=match, I=insertion, D=deletion</a:t>
            </a:r>
          </a:p>
          <a:p>
            <a:pPr lvl="1"/>
            <a:r>
              <a:rPr lang="en-US" dirty="0" smtClean="0"/>
              <a:t>S=soft-clip: bases ignored, not removed from sequence</a:t>
            </a:r>
          </a:p>
          <a:p>
            <a:pPr lvl="1"/>
            <a:r>
              <a:rPr lang="en-US" dirty="0" smtClean="0"/>
              <a:t>H=hard-clip: bases removed from sequence</a:t>
            </a:r>
          </a:p>
          <a:p>
            <a:pPr lvl="1"/>
            <a:r>
              <a:rPr lang="en-US" u="sng" dirty="0" smtClean="0"/>
              <a:t>Contains no information about SNPs!</a:t>
            </a:r>
          </a:p>
          <a:p>
            <a:r>
              <a:rPr lang="en-US" dirty="0"/>
              <a:t>Mate info (cols 7-8): gives the location of the next read in the </a:t>
            </a:r>
            <a:r>
              <a:rPr lang="en-US" dirty="0" smtClean="0"/>
              <a:t>pair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5100" y="16307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164227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3200" y="3492500"/>
            <a:ext cx="8763000" cy="3289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More about SAM/BAM format (cont.)</a:t>
            </a:r>
          </a:p>
          <a:p>
            <a:r>
              <a:rPr lang="en-US" dirty="0" smtClean="0"/>
              <a:t>Fragment length (col 9): estimate of the size of the DNA fragment from which the reads originated</a:t>
            </a:r>
          </a:p>
          <a:p>
            <a:r>
              <a:rPr lang="en-US" dirty="0"/>
              <a:t>All columns &gt;11 are optional tags; common ones:</a:t>
            </a:r>
          </a:p>
          <a:p>
            <a:pPr lvl="1"/>
            <a:r>
              <a:rPr lang="en-US" dirty="0"/>
              <a:t>AS, XS: scores of best and second-best alignments</a:t>
            </a:r>
          </a:p>
          <a:p>
            <a:pPr lvl="1"/>
            <a:r>
              <a:rPr lang="en-US" dirty="0"/>
              <a:t>MD: mismatch details (this is where you find SNPs)</a:t>
            </a:r>
          </a:p>
          <a:p>
            <a:pPr lvl="1"/>
            <a:r>
              <a:rPr lang="en-US" dirty="0"/>
              <a:t>NM: edit distance to reference (number of mismatches)</a:t>
            </a:r>
          </a:p>
          <a:p>
            <a:pPr lvl="1"/>
            <a:r>
              <a:rPr lang="en-US" dirty="0"/>
              <a:t>RG: read-group ID</a:t>
            </a:r>
          </a:p>
          <a:p>
            <a:pPr lvl="1"/>
            <a:r>
              <a:rPr lang="en-US" dirty="0"/>
              <a:t>Tags starting with X, Y, and Z are “custom”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15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2401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Interpreting Alignment Results</a:t>
            </a:r>
          </a:p>
          <a:p>
            <a:r>
              <a:rPr lang="en-US" dirty="0" smtClean="0"/>
              <a:t>A read (pair) can often align multiple places</a:t>
            </a:r>
          </a:p>
          <a:p>
            <a:pPr lvl="1"/>
            <a:r>
              <a:rPr lang="en-US" dirty="0" smtClean="0"/>
              <a:t>The difference between the best and second-best alignment (AS – XS) factors largely in the MAPQ</a:t>
            </a:r>
          </a:p>
          <a:p>
            <a:pPr lvl="1"/>
            <a:r>
              <a:rPr lang="en-US" dirty="0" smtClean="0"/>
              <a:t>If there are multiple equally good alignments, BWA will report one at random with a low MAPQ (usually 0)</a:t>
            </a:r>
          </a:p>
          <a:p>
            <a:r>
              <a:rPr lang="en-US" dirty="0" smtClean="0"/>
              <a:t>Highly divergent reads will fail to map</a:t>
            </a:r>
          </a:p>
          <a:p>
            <a:pPr lvl="1"/>
            <a:r>
              <a:rPr lang="en-US" dirty="0" smtClean="0"/>
              <a:t>May happen due to variation (esp. structural), contamination, or sequencing errors</a:t>
            </a:r>
          </a:p>
          <a:p>
            <a:r>
              <a:rPr lang="en-US" dirty="0" smtClean="0"/>
              <a:t>Aligners aren’t perfect! If a particular region is important, verify the alignments visually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15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Exploring Alignments using IGV</a:t>
            </a:r>
          </a:p>
          <a:p>
            <a:r>
              <a:rPr lang="en-US" dirty="0"/>
              <a:t>Launch </a:t>
            </a:r>
            <a:r>
              <a:rPr lang="en-US" dirty="0" smtClean="0"/>
              <a:t>IGV graphical </a:t>
            </a:r>
            <a:r>
              <a:rPr lang="en-US" dirty="0"/>
              <a:t>user interface (GUI) using X2GOClient</a:t>
            </a:r>
          </a:p>
          <a:p>
            <a:r>
              <a:rPr lang="en-US" dirty="0" smtClean="0"/>
              <a:t>Genomes &gt; Load from File &gt; resources/human_g1k_v37.fasta</a:t>
            </a:r>
          </a:p>
          <a:p>
            <a:r>
              <a:rPr lang="en-US" dirty="0" smtClean="0"/>
              <a:t>File </a:t>
            </a:r>
            <a:r>
              <a:rPr lang="en-US" dirty="0" smtClean="0"/>
              <a:t>&gt; Load from File &gt; input/trio1/NA12878_wgs_20.bam</a:t>
            </a:r>
          </a:p>
          <a:p>
            <a:r>
              <a:rPr lang="en-US" dirty="0" smtClean="0"/>
              <a:t>Alignments are only visible when zoomed in</a:t>
            </a:r>
            <a:r>
              <a:rPr lang="en-US" dirty="0"/>
              <a:t>; browse to </a:t>
            </a:r>
            <a:r>
              <a:rPr lang="en-US" sz="2800" dirty="0">
                <a:latin typeface="Courier"/>
                <a:cs typeface="Courier"/>
              </a:rPr>
              <a:t>20:</a:t>
            </a:r>
            <a:r>
              <a:rPr lang="en-US" sz="2800" dirty="0" smtClean="0">
                <a:latin typeface="Courier"/>
                <a:cs typeface="Courier"/>
              </a:rPr>
              <a:t>10,097,000</a:t>
            </a:r>
            <a:r>
              <a:rPr lang="en-US" sz="2800" dirty="0">
                <a:latin typeface="Courier"/>
                <a:cs typeface="Courier"/>
              </a:rPr>
              <a:t>-</a:t>
            </a:r>
            <a:r>
              <a:rPr lang="en-US" sz="2800" dirty="0" smtClean="0">
                <a:latin typeface="Courier"/>
                <a:cs typeface="Courier"/>
              </a:rPr>
              <a:t>10,100,000</a:t>
            </a:r>
            <a:endParaRPr lang="en-US" sz="28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9648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IGV: Context Menu</a:t>
            </a:r>
          </a:p>
          <a:p>
            <a:r>
              <a:rPr lang="en-US" dirty="0" smtClean="0"/>
              <a:t>Double-click to zoom in, alt/opt-click to zoom out</a:t>
            </a:r>
          </a:p>
          <a:p>
            <a:r>
              <a:rPr lang="en-US" dirty="0" smtClean="0"/>
              <a:t>Right-click on alignments to bring up context menu</a:t>
            </a:r>
          </a:p>
          <a:p>
            <a:r>
              <a:rPr lang="en-US" dirty="0" smtClean="0">
                <a:cs typeface="Courier"/>
              </a:rPr>
              <a:t>Color: insert size</a:t>
            </a:r>
          </a:p>
          <a:p>
            <a:pPr lvl="1"/>
            <a:r>
              <a:rPr lang="en-US" dirty="0" smtClean="0">
                <a:cs typeface="Courier"/>
              </a:rPr>
              <a:t>Red = larger than expected</a:t>
            </a:r>
          </a:p>
          <a:p>
            <a:pPr lvl="1"/>
            <a:r>
              <a:rPr lang="en-US" dirty="0" smtClean="0">
                <a:cs typeface="Courier"/>
              </a:rPr>
              <a:t>Blue = smaller than expected</a:t>
            </a:r>
          </a:p>
          <a:p>
            <a:pPr lvl="1"/>
            <a:r>
              <a:rPr lang="en-US" dirty="0" smtClean="0">
                <a:cs typeface="Courier"/>
              </a:rPr>
              <a:t>Other = mate aligns on other chromosome</a:t>
            </a:r>
          </a:p>
          <a:p>
            <a:r>
              <a:rPr lang="en-US" dirty="0" smtClean="0">
                <a:cs typeface="Courier"/>
              </a:rPr>
              <a:t>Mismatches: vertical bars represent mismatches with the reference (SNPs, </a:t>
            </a:r>
            <a:r>
              <a:rPr lang="en-US" dirty="0" err="1" smtClean="0">
                <a:cs typeface="Courier"/>
              </a:rPr>
              <a:t>indels</a:t>
            </a:r>
            <a:r>
              <a:rPr lang="en-US" dirty="0" smtClean="0">
                <a:cs typeface="Courier"/>
              </a:rPr>
              <a:t>, </a:t>
            </a:r>
            <a:r>
              <a:rPr lang="en-US" dirty="0" err="1" smtClean="0">
                <a:cs typeface="Courier"/>
              </a:rPr>
              <a:t>etc</a:t>
            </a:r>
            <a:r>
              <a:rPr lang="en-US" dirty="0" smtClean="0">
                <a:cs typeface="Courier"/>
              </a:rPr>
              <a:t>)</a:t>
            </a:r>
          </a:p>
          <a:p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220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IGV: Context Menu</a:t>
            </a:r>
          </a:p>
          <a:p>
            <a:r>
              <a:rPr lang="en-US" dirty="0" smtClean="0"/>
              <a:t>View as pairs: read pairs linked by line</a:t>
            </a:r>
            <a:endParaRPr lang="en-US" dirty="0" smtClean="0">
              <a:cs typeface="Courier"/>
            </a:endParaRPr>
          </a:p>
          <a:p>
            <a:r>
              <a:rPr lang="en-US" dirty="0" smtClean="0">
                <a:cs typeface="Courier"/>
              </a:rPr>
              <a:t>View mate region in split screen (right-click on specific alignment): useful for viewing alignments with large insert sizes or where pairs map to different chromosomes</a:t>
            </a:r>
          </a:p>
          <a:p>
            <a:r>
              <a:rPr lang="en-US" dirty="0" smtClean="0">
                <a:cs typeface="Courier"/>
              </a:rPr>
              <a:t>Squished view: useful for getting high-level overview, especially for deep sequencing</a:t>
            </a:r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112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IGV: Tracks</a:t>
            </a:r>
          </a:p>
          <a:p>
            <a:r>
              <a:rPr lang="en-US" dirty="0" smtClean="0"/>
              <a:t>Multiple layers of information can be viewed at the same time by adding "tracks"</a:t>
            </a:r>
          </a:p>
          <a:p>
            <a:r>
              <a:rPr lang="en-US" dirty="0" smtClean="0">
                <a:cs typeface="Courier"/>
              </a:rPr>
              <a:t>Add a track with exome data: File &gt; Load from File &gt; input/other/NA12878_ICE_20.bam</a:t>
            </a:r>
          </a:p>
          <a:p>
            <a:r>
              <a:rPr lang="en-US" dirty="0" smtClean="0">
                <a:cs typeface="Courier"/>
              </a:rPr>
              <a:t>Also add a gene annotation track: data/</a:t>
            </a:r>
            <a:r>
              <a:rPr lang="en-US" dirty="0" err="1" smtClean="0">
                <a:cs typeface="Courier"/>
              </a:rPr>
              <a:t>gffs</a:t>
            </a:r>
            <a:r>
              <a:rPr lang="en-US" dirty="0" smtClean="0">
                <a:cs typeface="Courier"/>
              </a:rPr>
              <a:t>/gencode_chr20.gff</a:t>
            </a:r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4477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Questions to Answer</a:t>
            </a:r>
          </a:p>
          <a:p>
            <a:r>
              <a:rPr lang="en-US" dirty="0" smtClean="0"/>
              <a:t>How many replicates?</a:t>
            </a:r>
          </a:p>
          <a:p>
            <a:r>
              <a:rPr lang="en-US" dirty="0" smtClean="0"/>
              <a:t>What sequencing technology to use?</a:t>
            </a:r>
          </a:p>
          <a:p>
            <a:r>
              <a:rPr lang="en-US" dirty="0"/>
              <a:t>How to prepare the sequencing libraries?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deeply to sequence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is my budget?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882900" y="4152900"/>
            <a:ext cx="0" cy="927100"/>
          </a:xfrm>
          <a:prstGeom prst="straightConnector1">
            <a:avLst/>
          </a:prstGeom>
          <a:ln w="48641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NGS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/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518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Types of Variants</a:t>
            </a:r>
          </a:p>
          <a:p>
            <a:r>
              <a:rPr lang="en-US" dirty="0" smtClean="0"/>
              <a:t>SNP: Single Nucleotide Polymorphism</a:t>
            </a:r>
          </a:p>
          <a:p>
            <a:r>
              <a:rPr lang="en-US" dirty="0" smtClean="0"/>
              <a:t>Small insertions and deletions (</a:t>
            </a:r>
            <a:r>
              <a:rPr lang="en-US" dirty="0" err="1" smtClean="0"/>
              <a:t>indels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Large (&gt;100 bp) Structural Variants (SVs)</a:t>
            </a:r>
          </a:p>
          <a:p>
            <a:pPr lvl="1"/>
            <a:r>
              <a:rPr lang="en-US" dirty="0" smtClean="0"/>
              <a:t>Duplications</a:t>
            </a:r>
          </a:p>
          <a:p>
            <a:pPr lvl="1"/>
            <a:r>
              <a:rPr lang="en-US" dirty="0" smtClean="0"/>
              <a:t>Deletions</a:t>
            </a:r>
          </a:p>
          <a:p>
            <a:pPr lvl="1"/>
            <a:r>
              <a:rPr lang="en-US" dirty="0" smtClean="0"/>
              <a:t>Inversions</a:t>
            </a:r>
          </a:p>
          <a:p>
            <a:pPr lvl="1"/>
            <a:r>
              <a:rPr lang="en-US" dirty="0" smtClean="0"/>
              <a:t>Translocations</a:t>
            </a:r>
          </a:p>
          <a:p>
            <a:pPr lvl="1"/>
            <a:r>
              <a:rPr lang="en-US" dirty="0" smtClean="0"/>
              <a:t>Complex combinations of events</a:t>
            </a:r>
          </a:p>
          <a:p>
            <a:r>
              <a:rPr lang="en-US" dirty="0" smtClean="0"/>
              <a:t>Germline versus somatic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64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SNP is detected as a difference between the reference sequence and the aligned reads overlapping a single position</a:t>
            </a:r>
          </a:p>
          <a:p>
            <a:pPr marL="0" indent="0" algn="ctr">
              <a:buNone/>
            </a:pPr>
            <a:r>
              <a:rPr lang="en-US" sz="1800" dirty="0" smtClean="0">
                <a:latin typeface="Courier"/>
                <a:cs typeface="Courier"/>
              </a:rPr>
              <a:t>Reference:      ACCATAGC       </a:t>
            </a:r>
            <a:r>
              <a:rPr lang="en-US" sz="1800" dirty="0">
                <a:latin typeface="Courier"/>
                <a:cs typeface="Courier"/>
              </a:rPr>
              <a:t>ACCATAGC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en-US" sz="1800" dirty="0" smtClean="0">
                <a:latin typeface="Courier"/>
                <a:cs typeface="Courier"/>
              </a:rPr>
              <a:t>Allele A: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       ACCATAGC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       ACCATA</a:t>
            </a:r>
            <a:r>
              <a:rPr lang="en-US" sz="1800" b="1" u="sng" dirty="0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C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Allele B:   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   AC</a:t>
            </a:r>
            <a:r>
              <a:rPr lang="en-US" sz="1800" b="1" u="sng" dirty="0" smtClean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ATAGC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       ACCATA</a:t>
            </a:r>
            <a:r>
              <a:rPr lang="en-US" sz="1800" b="1" u="sng" dirty="0" smtClean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C</a:t>
            </a:r>
          </a:p>
          <a:p>
            <a:pPr lvl="1"/>
            <a:r>
              <a:rPr lang="en-US" dirty="0" smtClean="0"/>
              <a:t>Homozygous </a:t>
            </a:r>
            <a:r>
              <a:rPr lang="mr-IN" dirty="0" smtClean="0"/>
              <a:t>–</a:t>
            </a:r>
            <a:r>
              <a:rPr lang="en-US" dirty="0" smtClean="0"/>
              <a:t> difference in both alleles, detected in ~100% of covering reads</a:t>
            </a:r>
          </a:p>
          <a:p>
            <a:pPr lvl="1"/>
            <a:r>
              <a:rPr lang="en-US" dirty="0" smtClean="0"/>
              <a:t>Heterozygous </a:t>
            </a:r>
            <a:r>
              <a:rPr lang="mr-IN" dirty="0" smtClean="0"/>
              <a:t>–</a:t>
            </a:r>
            <a:r>
              <a:rPr lang="en-US" dirty="0" smtClean="0"/>
              <a:t> difference in one allele, detected in ~50% of covering reads</a:t>
            </a:r>
          </a:p>
          <a:p>
            <a:pPr lvl="1"/>
            <a:r>
              <a:rPr lang="en-US" dirty="0" smtClean="0"/>
              <a:t>Complicating factors: sequencing errors, alignment errors, coverage biases, </a:t>
            </a:r>
            <a:r>
              <a:rPr lang="en-US" dirty="0" err="1" smtClean="0"/>
              <a:t>mosaicism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1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Functions of a SNP Caller</a:t>
            </a:r>
          </a:p>
          <a:p>
            <a:r>
              <a:rPr lang="en-US" dirty="0" smtClean="0"/>
              <a:t>Use information from overlapping alignments to identify small loci – from 1 bp up to about the size of the read length – that differ from the reference</a:t>
            </a:r>
          </a:p>
          <a:p>
            <a:r>
              <a:rPr lang="en-US" dirty="0" smtClean="0"/>
              <a:t>Determine the most likely genotype for each sample at each variable locus</a:t>
            </a:r>
          </a:p>
          <a:p>
            <a:r>
              <a:rPr lang="en-US" dirty="0" smtClean="0"/>
              <a:t>Determine the probability that each variant call is correct (quality score)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269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Challenges</a:t>
            </a:r>
          </a:p>
          <a:p>
            <a:r>
              <a:rPr lang="en-US" dirty="0" smtClean="0"/>
              <a:t>Find the right balance between sensitivity versus specificity</a:t>
            </a:r>
          </a:p>
          <a:p>
            <a:pPr lvl="1"/>
            <a:r>
              <a:rPr lang="en-US" dirty="0" smtClean="0"/>
              <a:t>Sensitivity: fraction of true variants discovered. Higher sensitivity = Lower false-negative rate (T2 error)</a:t>
            </a:r>
          </a:p>
          <a:p>
            <a:pPr lvl="1"/>
            <a:r>
              <a:rPr lang="en-US" dirty="0" smtClean="0"/>
              <a:t>Specificity: fraction of variants discovered that are true. Higher specificity = Lower false-positive rate (T1 error)</a:t>
            </a:r>
          </a:p>
          <a:p>
            <a:pPr lvl="1"/>
            <a:r>
              <a:rPr lang="en-US" dirty="0" smtClean="0"/>
              <a:t>Generally, sensitivity is prioritized in research, with important findings being validated independently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65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Challenges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Variant calling performs better when information is leveraged across many samples</a:t>
            </a:r>
          </a:p>
          <a:p>
            <a:pPr lvl="1"/>
            <a:r>
              <a:rPr lang="en-US" dirty="0" smtClean="0"/>
              <a:t>Variant calling on hundreds/thousands of genomes is time- and resource-intensive</a:t>
            </a:r>
          </a:p>
          <a:p>
            <a:pPr lvl="1"/>
            <a:r>
              <a:rPr lang="en-US" dirty="0" smtClean="0"/>
              <a:t>If data is collected incrementally, it becomes very expensive to recall variants each time new samples are added</a:t>
            </a:r>
          </a:p>
        </p:txBody>
      </p:sp>
    </p:spTree>
    <p:extLst>
      <p:ext uri="{BB962C8B-B14F-4D97-AF65-F5344CB8AC3E}">
        <p14:creationId xmlns:p14="http://schemas.microsoft.com/office/powerpoint/2010/main" val="2321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Genome Analysis </a:t>
            </a:r>
            <a:r>
              <a:rPr lang="en-US" u="sng" dirty="0" err="1" smtClean="0"/>
              <a:t>ToolKit</a:t>
            </a:r>
            <a:endParaRPr lang="en-US" u="sng" dirty="0" smtClean="0"/>
          </a:p>
          <a:p>
            <a:r>
              <a:rPr lang="en-US" dirty="0" smtClean="0"/>
              <a:t>Developed </a:t>
            </a:r>
            <a:r>
              <a:rPr lang="en-US" smtClean="0"/>
              <a:t>at Broad; One </a:t>
            </a:r>
            <a:r>
              <a:rPr lang="en-US" dirty="0" smtClean="0"/>
              <a:t>of the most mature, widely used, and accurate variant callers</a:t>
            </a:r>
          </a:p>
          <a:p>
            <a:r>
              <a:rPr lang="en-US" dirty="0" smtClean="0"/>
              <a:t>Excellent documentation, including "best practices" for SNP and </a:t>
            </a:r>
            <a:r>
              <a:rPr lang="en-US" dirty="0" err="1" smtClean="0"/>
              <a:t>indel</a:t>
            </a:r>
            <a:r>
              <a:rPr lang="en-US" dirty="0" smtClean="0"/>
              <a:t> calling from WGS and exome</a:t>
            </a:r>
          </a:p>
          <a:p>
            <a:r>
              <a:rPr lang="en-US" dirty="0" smtClean="0"/>
              <a:t>Somewhat complicated, multi-step workflow</a:t>
            </a:r>
          </a:p>
          <a:p>
            <a:r>
              <a:rPr lang="en-US" dirty="0" smtClean="0"/>
              <a:t>We will start from mapped reads (BAM file) </a:t>
            </a:r>
            <a:r>
              <a:rPr lang="mr-IN" dirty="0" smtClean="0"/>
              <a:t>–</a:t>
            </a:r>
            <a:r>
              <a:rPr lang="en-US" dirty="0" smtClean="0"/>
              <a:t> example preprocessing and alignment workflows in the cookbook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513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 Workflow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6576"/>
            <a:ext cx="9144000" cy="44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Strategies for Addressing Challenges</a:t>
            </a:r>
          </a:p>
          <a:p>
            <a:r>
              <a:rPr lang="en-US" dirty="0" smtClean="0"/>
              <a:t>Specificity versus sensitivity: two-phases</a:t>
            </a:r>
          </a:p>
          <a:p>
            <a:pPr lvl="1"/>
            <a:r>
              <a:rPr lang="en-US" dirty="0" smtClean="0"/>
              <a:t>Variant discovery using </a:t>
            </a:r>
            <a:r>
              <a:rPr lang="en-US" dirty="0" err="1" smtClean="0"/>
              <a:t>HaplotypeCaller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emphasizes sensitivity</a:t>
            </a:r>
          </a:p>
          <a:p>
            <a:pPr lvl="1"/>
            <a:r>
              <a:rPr lang="en-US" dirty="0" smtClean="0"/>
              <a:t>Variant filtering </a:t>
            </a:r>
            <a:r>
              <a:rPr lang="mr-IN" dirty="0" smtClean="0"/>
              <a:t>–</a:t>
            </a:r>
            <a:r>
              <a:rPr lang="en-US" dirty="0" smtClean="0"/>
              <a:t> user controls specificity; can filter the same data set different ways</a:t>
            </a:r>
          </a:p>
          <a:p>
            <a:pPr lvl="1"/>
            <a:r>
              <a:rPr lang="en-US" dirty="0" smtClean="0"/>
              <a:t>Variant filtering is supported by Variant Quality Score Recalibration (VQSR)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205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</a:t>
            </a:r>
            <a:r>
              <a:rPr lang="en-US" u="sng" dirty="0" err="1" smtClean="0"/>
              <a:t>HaplotypeCaller</a:t>
            </a:r>
            <a:endParaRPr lang="en-US" u="sng" dirty="0" smtClean="0"/>
          </a:p>
          <a:p>
            <a:r>
              <a:rPr lang="en-US" dirty="0" smtClean="0"/>
              <a:t>Calls SNPs </a:t>
            </a:r>
            <a:r>
              <a:rPr lang="en-US" dirty="0"/>
              <a:t>and </a:t>
            </a:r>
            <a:r>
              <a:rPr lang="en-US" dirty="0" err="1"/>
              <a:t>indels</a:t>
            </a:r>
            <a:r>
              <a:rPr lang="en-US" dirty="0"/>
              <a:t> </a:t>
            </a:r>
            <a:r>
              <a:rPr lang="en-US" dirty="0" smtClean="0"/>
              <a:t>simultaneously </a:t>
            </a:r>
            <a:r>
              <a:rPr lang="en-US" dirty="0"/>
              <a:t>via local de-novo assembly of </a:t>
            </a:r>
            <a:r>
              <a:rPr lang="en-US" dirty="0" smtClean="0"/>
              <a:t>haplotypes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henever </a:t>
            </a:r>
            <a:r>
              <a:rPr lang="en-US" dirty="0"/>
              <a:t>the program encounters a region showing signs of variation, it discards the existing mapping information and </a:t>
            </a:r>
            <a:r>
              <a:rPr lang="en-US" dirty="0" smtClean="0"/>
              <a:t>reassembles </a:t>
            </a:r>
            <a:r>
              <a:rPr lang="en-US" dirty="0"/>
              <a:t>the reads in that </a:t>
            </a:r>
            <a:r>
              <a:rPr lang="en-US" dirty="0" smtClean="0"/>
              <a:t>region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accurate when calling regions that </a:t>
            </a:r>
            <a:r>
              <a:rPr lang="en-US" dirty="0" smtClean="0"/>
              <a:t>contain </a:t>
            </a:r>
            <a:r>
              <a:rPr lang="en-US" dirty="0"/>
              <a:t>different types of variants close to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Can handle non-diploid organisms and pooled data, but not recommended for somatic calling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080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67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300" u="sng" dirty="0" smtClean="0"/>
              <a:t>Costs and Caveats</a:t>
            </a:r>
          </a:p>
          <a:p>
            <a:r>
              <a:rPr lang="en-US" dirty="0" smtClean="0"/>
              <a:t>Typically, total sequencing depth (N * D) must equal a fixed increment</a:t>
            </a:r>
          </a:p>
          <a:p>
            <a:r>
              <a:rPr lang="en-US" dirty="0" smtClean="0"/>
              <a:t>The “usable” data you will get is only a fraction of D (the theoretical maximum)</a:t>
            </a:r>
          </a:p>
          <a:p>
            <a:r>
              <a:rPr lang="en-US" dirty="0" smtClean="0"/>
              <a:t>On a per-library basis, L, S, and B are often significantly lower for large versus small experiments</a:t>
            </a:r>
          </a:p>
          <a:p>
            <a:r>
              <a:rPr lang="en-US" dirty="0" smtClean="0"/>
              <a:t>Recommendation: make friends with your sequencing core director!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/>
              <a:t>N = Number of Samples</a:t>
            </a:r>
          </a:p>
          <a:p>
            <a:pPr marL="0" indent="0">
              <a:buNone/>
            </a:pPr>
            <a:r>
              <a:rPr lang="en-US" sz="1900" dirty="0" smtClean="0"/>
              <a:t>L = Library preparation cost</a:t>
            </a:r>
          </a:p>
          <a:p>
            <a:pPr marL="0" indent="0">
              <a:buNone/>
            </a:pPr>
            <a:r>
              <a:rPr lang="en-US" sz="1900" dirty="0"/>
              <a:t>S</a:t>
            </a:r>
            <a:r>
              <a:rPr lang="en-US" sz="1900" dirty="0" smtClean="0"/>
              <a:t> = Cost per unit of sequencing</a:t>
            </a:r>
          </a:p>
          <a:p>
            <a:pPr marL="0" indent="0">
              <a:buNone/>
            </a:pPr>
            <a:r>
              <a:rPr lang="en-US" sz="1900" dirty="0" smtClean="0"/>
              <a:t>D = Depth of sequencing per sample</a:t>
            </a:r>
          </a:p>
          <a:p>
            <a:pPr marL="0" indent="0">
              <a:buNone/>
            </a:pPr>
            <a:r>
              <a:rPr lang="en-US" sz="1900" dirty="0" smtClean="0"/>
              <a:t>B =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6400" y="5316835"/>
            <a:ext cx="410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 (</a:t>
            </a:r>
            <a:r>
              <a:rPr lang="en-US" b="1" i="1" dirty="0">
                <a:solidFill>
                  <a:srgbClr val="FF0000"/>
                </a:solidFill>
              </a:rPr>
              <a:t>D</a:t>
            </a:r>
            <a:r>
              <a:rPr lang="en-US" b="1" dirty="0">
                <a:solidFill>
                  <a:srgbClr val="FF0000"/>
                </a:solidFill>
              </a:rPr>
              <a:t>) = data size (bp) / genome size</a:t>
            </a:r>
          </a:p>
          <a:p>
            <a:r>
              <a:rPr lang="en-US" b="1" dirty="0">
                <a:solidFill>
                  <a:srgbClr val="FF0000"/>
                </a:solidFill>
              </a:rPr>
              <a:t>Cost = 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 * [ </a:t>
            </a:r>
            <a:r>
              <a:rPr lang="en-US" b="1" i="1" dirty="0">
                <a:solidFill>
                  <a:srgbClr val="FF0000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 + (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dirty="0">
                <a:solidFill>
                  <a:srgbClr val="FF0000"/>
                </a:solidFill>
              </a:rPr>
              <a:t> * </a:t>
            </a:r>
            <a:r>
              <a:rPr lang="en-US" b="1" i="1" dirty="0">
                <a:solidFill>
                  <a:srgbClr val="FF0000"/>
                </a:solidFill>
              </a:rPr>
              <a:t>D</a:t>
            </a:r>
            <a:r>
              <a:rPr lang="en-US" b="1" dirty="0">
                <a:solidFill>
                  <a:srgbClr val="FF0000"/>
                </a:solidFill>
              </a:rPr>
              <a:t>) + </a:t>
            </a:r>
            <a:r>
              <a:rPr lang="en-US" b="1" i="1" dirty="0">
                <a:solidFill>
                  <a:srgbClr val="FF0000"/>
                </a:solidFill>
              </a:rPr>
              <a:t>B</a:t>
            </a:r>
            <a:r>
              <a:rPr lang="en-US" b="1" dirty="0">
                <a:solidFill>
                  <a:srgbClr val="FF0000"/>
                </a:solidFill>
              </a:rPr>
              <a:t>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COMMAND LINE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612899"/>
            <a:ext cx="7315200" cy="5080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# Comments preceded by hash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Command prompt starts with a dollar 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VARIABLES_UPPERCASE_ITALICS</a:t>
            </a:r>
            <a:endParaRPr lang="en-US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Single line command continued \</a:t>
            </a:r>
          </a:p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nto next line by a backslash</a:t>
            </a:r>
          </a:p>
        </p:txBody>
      </p:sp>
    </p:spTree>
    <p:extLst>
      <p:ext uri="{BB962C8B-B14F-4D97-AF65-F5344CB8AC3E}">
        <p14:creationId xmlns:p14="http://schemas.microsoft.com/office/powerpoint/2010/main" val="13363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Exercise: Germline Variant Calling with </a:t>
            </a:r>
            <a:r>
              <a:rPr lang="en-US" sz="2800" u="sng" dirty="0" err="1" smtClean="0"/>
              <a:t>HaplotypeCaller</a:t>
            </a:r>
            <a:endParaRPr lang="en-US" sz="2800" u="sng" dirty="0" smtClean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Next we'll check for errors in the BAM file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</a:t>
            </a:r>
            <a:r>
              <a:rPr lang="en-US" sz="2000" dirty="0" smtClean="0">
                <a:latin typeface="Courier"/>
                <a:cs typeface="Courier"/>
              </a:rPr>
              <a:t>java </a:t>
            </a:r>
            <a:r>
              <a:rPr lang="mr-IN" sz="2000" dirty="0" smtClean="0">
                <a:latin typeface="Courier"/>
                <a:cs typeface="Courier"/>
              </a:rPr>
              <a:t>–</a:t>
            </a:r>
            <a:r>
              <a:rPr lang="en-US" sz="2000" dirty="0" smtClean="0">
                <a:latin typeface="Courier"/>
                <a:cs typeface="Courier"/>
              </a:rPr>
              <a:t>jar </a:t>
            </a:r>
            <a:r>
              <a:rPr lang="en-US" sz="2000" dirty="0" err="1" smtClean="0">
                <a:latin typeface="Courier"/>
                <a:cs typeface="Courier"/>
              </a:rPr>
              <a:t>picard.jar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picard.sam.ValidateSamFile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INPUT=input/trio1/</a:t>
            </a:r>
            <a:r>
              <a:rPr lang="en-US" sz="2000" dirty="0">
                <a:latin typeface="Courier"/>
                <a:cs typeface="Courier"/>
              </a:rPr>
              <a:t>NA12878_wgs_20.bam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MODE</a:t>
            </a:r>
            <a:r>
              <a:rPr lang="en-US" sz="2000" dirty="0">
                <a:latin typeface="Courier"/>
                <a:cs typeface="Courier"/>
              </a:rPr>
              <a:t>=</a:t>
            </a:r>
            <a:r>
              <a:rPr lang="en-US" sz="2000" dirty="0" smtClean="0">
                <a:latin typeface="Courier"/>
                <a:cs typeface="Courier"/>
              </a:rPr>
              <a:t>SUMMARY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Now we'll call variants in a small region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HaplotypeCaller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resources/</a:t>
            </a:r>
            <a:r>
              <a:rPr lang="en-US" sz="2000" dirty="0">
                <a:latin typeface="Courier"/>
                <a:cs typeface="Courier"/>
              </a:rPr>
              <a:t>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-I </a:t>
            </a:r>
            <a:r>
              <a:rPr lang="en-US" sz="2000" dirty="0" smtClean="0">
                <a:latin typeface="Courier"/>
                <a:cs typeface="Courier"/>
              </a:rPr>
              <a:t>input/trio1/</a:t>
            </a:r>
            <a:r>
              <a:rPr lang="en-US" sz="2000" dirty="0">
                <a:latin typeface="Courier"/>
                <a:cs typeface="Courier"/>
              </a:rPr>
              <a:t>NA12878_wgs_20.bam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NA12878_wgs_20_HC_calls.vcf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20:10,000,000-10,200,000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085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Exercise: Germline Variant Calling with </a:t>
            </a:r>
            <a:r>
              <a:rPr lang="en-US" sz="2800" u="sng" dirty="0" err="1" smtClean="0"/>
              <a:t>HaplotypeCaller</a:t>
            </a:r>
            <a:endParaRPr lang="en-US" sz="2800" u="sng" dirty="0" smtClean="0"/>
          </a:p>
          <a:p>
            <a:r>
              <a:rPr lang="en-US" dirty="0" smtClean="0"/>
              <a:t>Load the variant calls into IGV: File &gt; Open &gt; output</a:t>
            </a:r>
            <a:r>
              <a:rPr lang="en-US" dirty="0"/>
              <a:t>/</a:t>
            </a:r>
            <a:r>
              <a:rPr lang="en-US" dirty="0" smtClean="0"/>
              <a:t>NA12878_wgs_20_HC_calls.vcf</a:t>
            </a:r>
          </a:p>
          <a:p>
            <a:r>
              <a:rPr lang="en-US" dirty="0" smtClean="0"/>
              <a:t>Browse to </a:t>
            </a:r>
            <a:r>
              <a:rPr lang="en-US" sz="2400" dirty="0">
                <a:latin typeface="Courier"/>
                <a:cs typeface="Courier"/>
              </a:rPr>
              <a:t>20:</a:t>
            </a:r>
            <a:r>
              <a:rPr lang="en-US" sz="2400" dirty="0" smtClean="0">
                <a:latin typeface="Courier"/>
                <a:cs typeface="Courier"/>
              </a:rPr>
              <a:t>10,000,000-10,002,000</a:t>
            </a:r>
          </a:p>
          <a:p>
            <a:r>
              <a:rPr lang="en-US" dirty="0"/>
              <a:t>Notice the new track at the top</a:t>
            </a:r>
          </a:p>
          <a:p>
            <a:pPr lvl="1"/>
            <a:r>
              <a:rPr lang="en-US" dirty="0" smtClean="0"/>
              <a:t>Red indicates a homozygous SNP</a:t>
            </a:r>
          </a:p>
          <a:p>
            <a:pPr lvl="1"/>
            <a:r>
              <a:rPr lang="en-US" dirty="0" smtClean="0"/>
              <a:t>Red/Blue indicates a heterozygous SNP</a:t>
            </a:r>
          </a:p>
          <a:p>
            <a:pPr lvl="1"/>
            <a:r>
              <a:rPr lang="en-US" dirty="0" smtClean="0"/>
              <a:t>Zoom in to see how these called SNPs compare to the mismatches in the reads</a:t>
            </a:r>
          </a:p>
        </p:txBody>
      </p:sp>
    </p:spTree>
    <p:extLst>
      <p:ext uri="{BB962C8B-B14F-4D97-AF65-F5344CB8AC3E}">
        <p14:creationId xmlns:p14="http://schemas.microsoft.com/office/powerpoint/2010/main" val="40596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Exercise: Germline Variant Calling with </a:t>
            </a:r>
            <a:r>
              <a:rPr lang="en-US" sz="2800" u="sng" dirty="0" err="1" smtClean="0"/>
              <a:t>HaplotypeCaller</a:t>
            </a:r>
            <a:endParaRPr lang="en-US" sz="2800" u="sng" dirty="0" smtClean="0"/>
          </a:p>
          <a:p>
            <a:r>
              <a:rPr lang="en-US" dirty="0" smtClean="0"/>
              <a:t>Scroll to the right (~10,002,460) and notice a variant with no apparent read support</a:t>
            </a:r>
          </a:p>
          <a:p>
            <a:r>
              <a:rPr lang="en-US" dirty="0" smtClean="0"/>
              <a:t>Turn on "soft clipping" view: View &gt; Preferences &gt; Alignment &gt; Show Soft-Clipped Bases</a:t>
            </a:r>
          </a:p>
          <a:p>
            <a:r>
              <a:rPr lang="en-US" dirty="0" smtClean="0"/>
              <a:t>Notice all of the bases that the aligner could not align properly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HaplotypeCaller</a:t>
            </a:r>
            <a:r>
              <a:rPr lang="en-US" dirty="0" smtClean="0"/>
              <a:t> reassembled this region and discovered a variant that would have been missed by position-based callers</a:t>
            </a:r>
          </a:p>
        </p:txBody>
      </p:sp>
    </p:spTree>
    <p:extLst>
      <p:ext uri="{BB962C8B-B14F-4D97-AF65-F5344CB8AC3E}">
        <p14:creationId xmlns:p14="http://schemas.microsoft.com/office/powerpoint/2010/main" val="96794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Results: Variant Call Format (VCF) Files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286232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##</a:t>
            </a:r>
            <a:r>
              <a:rPr lang="en-US" dirty="0" err="1"/>
              <a:t>fileformat</a:t>
            </a:r>
            <a:r>
              <a:rPr lang="en-US" dirty="0"/>
              <a:t>=VCFv4.2</a:t>
            </a:r>
          </a:p>
          <a:p>
            <a:r>
              <a:rPr lang="en-US" dirty="0"/>
              <a:t>##FILTER=&lt;ID=</a:t>
            </a:r>
            <a:r>
              <a:rPr lang="en-US" dirty="0" err="1"/>
              <a:t>LowQual,Description</a:t>
            </a:r>
            <a:r>
              <a:rPr lang="en-US" dirty="0"/>
              <a:t>="Low quality"&gt;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AD,Number</a:t>
            </a:r>
            <a:r>
              <a:rPr lang="en-US" dirty="0"/>
              <a:t>=</a:t>
            </a:r>
            <a:r>
              <a:rPr lang="en-US" dirty="0" err="1"/>
              <a:t>R,Type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="Allelic depths for the ref and alt alleles in the order listed"&gt;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DP,Number</a:t>
            </a:r>
            <a:r>
              <a:rPr lang="en-US" dirty="0"/>
              <a:t>=1,Type=</a:t>
            </a:r>
            <a:r>
              <a:rPr lang="en-US" dirty="0" err="1"/>
              <a:t>Integer,Description</a:t>
            </a:r>
            <a:r>
              <a:rPr lang="en-US" dirty="0" smtClean="0"/>
              <a:t>=”…"</a:t>
            </a:r>
            <a:r>
              <a:rPr lang="en-US" dirty="0"/>
              <a:t>&gt;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##INFO=&lt;ID=</a:t>
            </a:r>
            <a:r>
              <a:rPr lang="en-US" dirty="0" err="1"/>
              <a:t>AC,Number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="Allele count in genotypes, for each ALT allele, in the same order as listed"&gt;</a:t>
            </a:r>
          </a:p>
          <a:p>
            <a:r>
              <a:rPr lang="en-US" dirty="0"/>
              <a:t>##INFO=&lt;ID=</a:t>
            </a:r>
            <a:r>
              <a:rPr lang="en-US" dirty="0" err="1"/>
              <a:t>AF,Number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Float,Description</a:t>
            </a:r>
            <a:r>
              <a:rPr lang="en-US" dirty="0" smtClean="0"/>
              <a:t>=”…"</a:t>
            </a:r>
            <a:r>
              <a:rPr lang="en-US" dirty="0"/>
              <a:t>&gt;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156200"/>
            <a:ext cx="8864600" cy="157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FILTER: marker that the variant failed a condition</a:t>
            </a:r>
          </a:p>
          <a:p>
            <a:r>
              <a:rPr lang="en-US" dirty="0" smtClean="0"/>
              <a:t>INFO: information given for each variant</a:t>
            </a:r>
          </a:p>
          <a:p>
            <a:r>
              <a:rPr lang="en-US" dirty="0"/>
              <a:t>FORMAT: information given in each genotype record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65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</a:t>
            </a:r>
            <a:r>
              <a:rPr lang="en-US" dirty="0"/>
              <a:t>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Variant Rows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</a:t>
            </a:r>
            <a:r>
              <a:rPr lang="pt-BR" dirty="0" smtClean="0"/>
              <a:t> ID      </a:t>
            </a:r>
            <a:r>
              <a:rPr lang="pt-BR" dirty="0"/>
              <a:t>REF     ALT     QUAL    FILTER  INFO    FORMAT  </a:t>
            </a:r>
            <a:r>
              <a:rPr lang="pt-BR" dirty="0" smtClean="0"/>
              <a:t>SAMPLE1   SAMPLE2.</a:t>
            </a:r>
            <a:r>
              <a:rPr lang="pt-BR" dirty="0"/>
              <a:t>..</a:t>
            </a:r>
          </a:p>
          <a:p>
            <a:r>
              <a:rPr lang="pt-BR" dirty="0"/>
              <a:t>chr1    </a:t>
            </a:r>
            <a:r>
              <a:rPr lang="pt-BR" dirty="0" smtClean="0"/>
              <a:t>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</a:t>
            </a:r>
            <a:r>
              <a:rPr lang="pt-BR" dirty="0" smtClean="0"/>
              <a:t>AC</a:t>
            </a:r>
            <a:r>
              <a:rPr lang="pt-BR" dirty="0"/>
              <a:t>=5;AF=0.404;AN=20   GT:AD:DP:GQ  </a:t>
            </a:r>
            <a:r>
              <a:rPr lang="pt-BR" dirty="0" smtClean="0"/>
              <a:t>   0</a:t>
            </a:r>
            <a:r>
              <a:rPr lang="pt-BR" dirty="0"/>
              <a:t>/0:14,0:14:42 </a:t>
            </a:r>
            <a:r>
              <a:rPr lang="pt-BR" dirty="0" smtClean="0"/>
              <a:t>    0</a:t>
            </a:r>
            <a:r>
              <a:rPr lang="pt-BR" dirty="0"/>
              <a:t>/0:2,0:2:6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505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ID: If variant is known, it’s database ID (</a:t>
            </a:r>
            <a:r>
              <a:rPr lang="en-US" i="1" dirty="0" smtClean="0"/>
              <a:t>e.g. </a:t>
            </a:r>
            <a:r>
              <a:rPr lang="en-US" dirty="0" err="1" smtClean="0"/>
              <a:t>dbSNP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REF, ALT: the reference and alternate alleles</a:t>
            </a:r>
          </a:p>
          <a:p>
            <a:pPr lvl="1"/>
            <a:r>
              <a:rPr lang="en-US" dirty="0" smtClean="0"/>
              <a:t>ALT may contain more than one allele, comma-separated</a:t>
            </a:r>
          </a:p>
          <a:p>
            <a:r>
              <a:rPr lang="en-US" dirty="0" smtClean="0"/>
              <a:t>QUAL: PHRED-scale probability that there is no variant at this site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25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VCF Variant Rows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</a:t>
            </a:r>
            <a:r>
              <a:rPr lang="pt-BR" dirty="0" smtClean="0"/>
              <a:t> ID      </a:t>
            </a:r>
            <a:r>
              <a:rPr lang="pt-BR" dirty="0"/>
              <a:t>REF     ALT     QUAL    FILTER  INFO    FORMAT  </a:t>
            </a:r>
            <a:r>
              <a:rPr lang="pt-BR" dirty="0" smtClean="0"/>
              <a:t>SAMPLE1   SAMPLE2.</a:t>
            </a:r>
            <a:r>
              <a:rPr lang="pt-BR" dirty="0"/>
              <a:t>..</a:t>
            </a:r>
          </a:p>
          <a:p>
            <a:r>
              <a:rPr lang="pt-BR" dirty="0"/>
              <a:t>chr1    </a:t>
            </a:r>
            <a:r>
              <a:rPr lang="pt-BR" dirty="0" smtClean="0"/>
              <a:t>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</a:t>
            </a:r>
            <a:r>
              <a:rPr lang="pt-BR" dirty="0" smtClean="0"/>
              <a:t>AC</a:t>
            </a:r>
            <a:r>
              <a:rPr lang="pt-BR" dirty="0"/>
              <a:t>=5;AF=0.404;AN=20   GT:AD:DP:GQ  </a:t>
            </a:r>
            <a:r>
              <a:rPr lang="pt-BR" dirty="0" smtClean="0"/>
              <a:t>   0</a:t>
            </a:r>
            <a:r>
              <a:rPr lang="pt-BR" dirty="0"/>
              <a:t>/0:14,0:14:42 </a:t>
            </a:r>
            <a:r>
              <a:rPr lang="pt-BR" dirty="0" smtClean="0"/>
              <a:t>    0/1:2,2:4:</a:t>
            </a:r>
            <a:r>
              <a:rPr lang="pt-BR" dirty="0"/>
              <a:t>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6322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each sample:</a:t>
            </a:r>
          </a:p>
          <a:p>
            <a:pPr lvl="1"/>
            <a:r>
              <a:rPr lang="en-US" dirty="0" smtClean="0"/>
              <a:t>GT: genotype call; 0 is reference, and 1, 2, … are alternate</a:t>
            </a:r>
          </a:p>
          <a:p>
            <a:pPr lvl="2"/>
            <a:r>
              <a:rPr lang="en-US" dirty="0" smtClean="0"/>
              <a:t>0/0 is homozygous reference</a:t>
            </a:r>
          </a:p>
          <a:p>
            <a:pPr lvl="2"/>
            <a:r>
              <a:rPr lang="en-US" dirty="0" smtClean="0"/>
              <a:t>0/1 is heterozygous</a:t>
            </a:r>
          </a:p>
          <a:p>
            <a:pPr lvl="2"/>
            <a:r>
              <a:rPr lang="en-US" dirty="0" smtClean="0"/>
              <a:t>1/1 is homozygous alternate</a:t>
            </a:r>
          </a:p>
          <a:p>
            <a:pPr lvl="2"/>
            <a:r>
              <a:rPr lang="en-US" dirty="0" smtClean="0"/>
              <a:t>‘.’ means no call</a:t>
            </a:r>
          </a:p>
          <a:p>
            <a:pPr lvl="2"/>
            <a:r>
              <a:rPr lang="en-US" dirty="0" smtClean="0"/>
              <a:t>If there is a ‘|’ rather than ‘/’, the genotype is phased</a:t>
            </a:r>
          </a:p>
          <a:p>
            <a:pPr lvl="1"/>
            <a:r>
              <a:rPr lang="en-US" dirty="0" smtClean="0"/>
              <a:t>GQ: PHRED-scale probability that the call is incorrect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870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Evaluating Variant Calls</a:t>
            </a:r>
          </a:p>
          <a:p>
            <a:r>
              <a:rPr lang="en-US" dirty="0" smtClean="0"/>
              <a:t>We will use the </a:t>
            </a:r>
            <a:r>
              <a:rPr lang="en-US" sz="2400" dirty="0" err="1" smtClean="0">
                <a:latin typeface="Courier"/>
                <a:cs typeface="Courier"/>
              </a:rPr>
              <a:t>VariantEval</a:t>
            </a:r>
            <a:r>
              <a:rPr lang="en-US" dirty="0" smtClean="0"/>
              <a:t> tool to determine</a:t>
            </a:r>
          </a:p>
          <a:p>
            <a:pPr lvl="1"/>
            <a:r>
              <a:rPr lang="en-US" dirty="0" smtClean="0"/>
              <a:t>Numbers and types of variants</a:t>
            </a:r>
          </a:p>
          <a:p>
            <a:pPr lvl="1"/>
            <a:r>
              <a:rPr lang="en-US" dirty="0" smtClean="0"/>
              <a:t>Concordance with reference dataset (</a:t>
            </a:r>
            <a:r>
              <a:rPr lang="en-US" dirty="0" err="1" smtClean="0"/>
              <a:t>dbSNP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Ts</a:t>
            </a:r>
            <a:r>
              <a:rPr lang="en-US" dirty="0" smtClean="0"/>
              <a:t>/</a:t>
            </a:r>
            <a:r>
              <a:rPr lang="en-US" dirty="0" err="1" smtClean="0"/>
              <a:t>Tv</a:t>
            </a:r>
            <a:r>
              <a:rPr lang="en-US" dirty="0" smtClean="0"/>
              <a:t> ratio</a:t>
            </a:r>
          </a:p>
        </p:txBody>
      </p:sp>
    </p:spTree>
    <p:extLst>
      <p:ext uri="{BB962C8B-B14F-4D97-AF65-F5344CB8AC3E}">
        <p14:creationId xmlns:p14="http://schemas.microsoft.com/office/powerpoint/2010/main" val="407396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SNP Evaluation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T </a:t>
            </a:r>
            <a:r>
              <a:rPr lang="en-US" sz="2000" dirty="0" err="1">
                <a:latin typeface="Courier"/>
                <a:cs typeface="Courier"/>
              </a:rPr>
              <a:t>VariantEval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R </a:t>
            </a:r>
            <a:r>
              <a:rPr lang="en-US" sz="2000" dirty="0" smtClean="0">
                <a:latin typeface="Courier"/>
                <a:cs typeface="Courier"/>
              </a:rPr>
              <a:t>resources/human_g1k_b37_20.</a:t>
            </a:r>
            <a:r>
              <a:rPr lang="en-US" sz="2000" dirty="0">
                <a:latin typeface="Courier"/>
                <a:cs typeface="Courier"/>
              </a:rPr>
              <a:t>fasta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 err="1">
                <a:latin typeface="Courier"/>
                <a:cs typeface="Courier"/>
              </a:rPr>
              <a:t>eval</a:t>
            </a:r>
            <a:r>
              <a:rPr lang="en-US" sz="2000" dirty="0">
                <a:latin typeface="Courier"/>
                <a:cs typeface="Courier"/>
              </a:rPr>
              <a:t> output/NA12878_wgs_20_HC_calls.vcf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L 20:10,000,000-</a:t>
            </a:r>
            <a:r>
              <a:rPr lang="en-US" sz="2000" dirty="0" smtClean="0">
                <a:latin typeface="Courier"/>
                <a:cs typeface="Courier"/>
              </a:rPr>
              <a:t>10,200,000 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D </a:t>
            </a:r>
            <a:r>
              <a:rPr lang="en-US" sz="2000" dirty="0" smtClean="0">
                <a:latin typeface="Courier"/>
                <a:cs typeface="Courier"/>
              </a:rPr>
              <a:t>resources/dbsnp_138.b37_20.vcf 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 err="1">
                <a:latin typeface="Courier"/>
                <a:cs typeface="Courier"/>
              </a:rPr>
              <a:t>noEV</a:t>
            </a:r>
            <a:r>
              <a:rPr lang="en-US" sz="2000" dirty="0">
                <a:latin typeface="Courier"/>
                <a:cs typeface="Courier"/>
              </a:rPr>
              <a:t> -EV </a:t>
            </a:r>
            <a:r>
              <a:rPr lang="en-US" sz="2000" dirty="0" err="1">
                <a:latin typeface="Courier"/>
                <a:cs typeface="Courier"/>
              </a:rPr>
              <a:t>CompOverlap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-</a:t>
            </a:r>
            <a:r>
              <a:rPr lang="en-US" sz="2000" dirty="0">
                <a:latin typeface="Courier"/>
                <a:cs typeface="Courier"/>
              </a:rPr>
              <a:t>EV </a:t>
            </a:r>
            <a:r>
              <a:rPr lang="en-US" sz="2000" dirty="0" err="1">
                <a:latin typeface="Courier"/>
                <a:cs typeface="Courier"/>
              </a:rPr>
              <a:t>TiTvVariantEvaluator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EV </a:t>
            </a:r>
            <a:r>
              <a:rPr lang="en-US" sz="2000" dirty="0" err="1">
                <a:latin typeface="Courier"/>
                <a:cs typeface="Courier"/>
              </a:rPr>
              <a:t>CountVariants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</a:t>
            </a:r>
            <a:r>
              <a:rPr lang="en-US" sz="2000" dirty="0" smtClean="0">
                <a:latin typeface="Courier"/>
                <a:cs typeface="Courier"/>
              </a:rPr>
              <a:t>_Evaluation.eval.grp</a:t>
            </a:r>
          </a:p>
        </p:txBody>
      </p:sp>
    </p:spTree>
    <p:extLst>
      <p:ext uri="{BB962C8B-B14F-4D97-AF65-F5344CB8AC3E}">
        <p14:creationId xmlns:p14="http://schemas.microsoft.com/office/powerpoint/2010/main" val="266452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SNP </a:t>
            </a:r>
            <a:r>
              <a:rPr lang="en-US" u="sng" dirty="0" smtClean="0"/>
              <a:t>Evaluation</a:t>
            </a:r>
            <a:endParaRPr lang="en-US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25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Key Considerations</a:t>
            </a:r>
          </a:p>
          <a:p>
            <a:r>
              <a:rPr lang="en-US" dirty="0" smtClean="0"/>
              <a:t>Organism genome status: existing reference or </a:t>
            </a:r>
            <a:r>
              <a:rPr lang="en-US" i="1" dirty="0" smtClean="0"/>
              <a:t>de novo</a:t>
            </a:r>
            <a:r>
              <a:rPr lang="en-US" dirty="0" smtClean="0"/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Whole genome or targeted (e.g. exome or specific genes/region)?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mouse genome)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sensitivity)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89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Strategies for Addressing Challenges</a:t>
            </a:r>
          </a:p>
          <a:p>
            <a:r>
              <a:rPr lang="en-US" dirty="0" smtClean="0"/>
              <a:t>Increasing specificity: Filtering</a:t>
            </a:r>
          </a:p>
          <a:p>
            <a:pPr lvl="1"/>
            <a:r>
              <a:rPr lang="en-US" dirty="0" smtClean="0"/>
              <a:t>Two options: hard filtering and Variant Quality Score Recalibration (VQSR)</a:t>
            </a:r>
          </a:p>
          <a:p>
            <a:pPr lvl="1"/>
            <a:r>
              <a:rPr lang="en-US" dirty="0" smtClean="0"/>
              <a:t>VQSR is best but does not work for small datasets</a:t>
            </a:r>
          </a:p>
          <a:p>
            <a:pPr lvl="1"/>
            <a:r>
              <a:rPr lang="en-US" dirty="0" smtClean="0"/>
              <a:t>Hard filtering should only be attempted with coverage of at least 10x, and the higher the better</a:t>
            </a:r>
          </a:p>
        </p:txBody>
      </p:sp>
    </p:spTree>
    <p:extLst>
      <p:ext uri="{BB962C8B-B14F-4D97-AF65-F5344CB8AC3E}">
        <p14:creationId xmlns:p14="http://schemas.microsoft.com/office/powerpoint/2010/main" val="146916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GATK: Hard Filtering</a:t>
            </a:r>
          </a:p>
          <a:p>
            <a:r>
              <a:rPr lang="en-US" dirty="0" smtClean="0"/>
              <a:t>Filtering is based on specifying thresholds for one or more annotations (</a:t>
            </a:r>
            <a:r>
              <a:rPr lang="en-US" i="1" dirty="0" smtClean="0"/>
              <a:t>i.e. </a:t>
            </a:r>
            <a:r>
              <a:rPr lang="en-US" dirty="0" smtClean="0"/>
              <a:t>INFO fields)</a:t>
            </a:r>
          </a:p>
          <a:p>
            <a:r>
              <a:rPr lang="en-US" dirty="0" smtClean="0"/>
              <a:t>One option is just to apply the default recommendations and hope for the best</a:t>
            </a:r>
          </a:p>
          <a:p>
            <a:r>
              <a:rPr lang="en-US" dirty="0" smtClean="0"/>
              <a:t>The better (but more time-consuming) option is to understand your data by plotting it, then choose thresholds specific to your experiment</a:t>
            </a:r>
          </a:p>
          <a:p>
            <a:r>
              <a:rPr lang="en-US" dirty="0" smtClean="0"/>
              <a:t>Must first extract SNPs from the VCF (which also includes </a:t>
            </a:r>
            <a:r>
              <a:rPr lang="en-US" dirty="0" err="1" smtClean="0"/>
              <a:t>indels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224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u="sng" dirty="0" smtClean="0"/>
              <a:t>GATK: Variant Annotations for Filtering</a:t>
            </a:r>
          </a:p>
          <a:p>
            <a:r>
              <a:rPr lang="en-US" dirty="0"/>
              <a:t>Coverage (DP</a:t>
            </a:r>
            <a:r>
              <a:rPr lang="en-US" dirty="0" smtClean="0"/>
              <a:t>): Total </a:t>
            </a:r>
            <a:r>
              <a:rPr lang="en-US" dirty="0"/>
              <a:t>(unfiltered) depth of coverage. </a:t>
            </a:r>
            <a:r>
              <a:rPr lang="en-US" dirty="0" smtClean="0"/>
              <a:t>Do not use with exome data!</a:t>
            </a:r>
            <a:endParaRPr lang="en-US" dirty="0"/>
          </a:p>
          <a:p>
            <a:r>
              <a:rPr lang="en-US" dirty="0" err="1"/>
              <a:t>QualByDepth</a:t>
            </a:r>
            <a:r>
              <a:rPr lang="en-US" dirty="0"/>
              <a:t> (</a:t>
            </a:r>
            <a:r>
              <a:rPr lang="en-US" dirty="0" smtClean="0"/>
              <a:t>QD): Variant confidence (from the QUAL field) / unfiltered depth of non-reference samples.</a:t>
            </a:r>
            <a:endParaRPr lang="en-US" dirty="0"/>
          </a:p>
          <a:p>
            <a:r>
              <a:rPr lang="en-US" dirty="0"/>
              <a:t>Measure of strand bias (the variation being seen on only the forward or only the reverse strand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low-coverage data, use </a:t>
            </a:r>
            <a:r>
              <a:rPr lang="en-US" dirty="0" err="1" smtClean="0"/>
              <a:t>FisherStrand</a:t>
            </a:r>
            <a:r>
              <a:rPr lang="en-US" dirty="0" smtClean="0"/>
              <a:t> (FS)</a:t>
            </a:r>
          </a:p>
          <a:p>
            <a:pPr lvl="1"/>
            <a:r>
              <a:rPr lang="en-US" dirty="0" smtClean="0"/>
              <a:t>Otherwise use </a:t>
            </a:r>
            <a:r>
              <a:rPr lang="en-US" dirty="0" err="1" smtClean="0"/>
              <a:t>StrandOddsRatio</a:t>
            </a:r>
            <a:r>
              <a:rPr lang="en-US" dirty="0" smtClean="0"/>
              <a:t> </a:t>
            </a:r>
            <a:r>
              <a:rPr lang="en-US" dirty="0"/>
              <a:t>(SOR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/>
              <a:t>MappingQualityRankSumTest</a:t>
            </a:r>
            <a:r>
              <a:rPr lang="en-US" dirty="0"/>
              <a:t> (</a:t>
            </a:r>
            <a:r>
              <a:rPr lang="en-US" dirty="0" err="1"/>
              <a:t>MQRankSum</a:t>
            </a:r>
            <a:r>
              <a:rPr lang="en-US" dirty="0" smtClean="0"/>
              <a:t>): The </a:t>
            </a:r>
            <a:r>
              <a:rPr lang="en-US" dirty="0"/>
              <a:t>rank sum test for mapping qualities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ReadPosRankSumTest</a:t>
            </a:r>
            <a:r>
              <a:rPr lang="en-US" dirty="0"/>
              <a:t> (</a:t>
            </a:r>
            <a:r>
              <a:rPr lang="en-US" dirty="0" err="1"/>
              <a:t>ReadPosRankSum</a:t>
            </a:r>
            <a:r>
              <a:rPr lang="en-US" dirty="0" smtClean="0"/>
              <a:t>): The </a:t>
            </a:r>
            <a:r>
              <a:rPr lang="en-US" dirty="0"/>
              <a:t>rank sum test for the distance from the end of the reads. If the alternate allele is only seen near the ends of reads, this is indicative of error. </a:t>
            </a:r>
            <a:endParaRPr lang="en-US" dirty="0" smtClean="0"/>
          </a:p>
          <a:p>
            <a:r>
              <a:rPr lang="en-US" dirty="0" err="1" smtClean="0"/>
              <a:t>RMSMappingQuality</a:t>
            </a:r>
            <a:r>
              <a:rPr lang="en-US" dirty="0" smtClean="0"/>
              <a:t> </a:t>
            </a:r>
            <a:r>
              <a:rPr lang="en-US" dirty="0"/>
              <a:t>(MQ</a:t>
            </a:r>
            <a:r>
              <a:rPr lang="en-US" dirty="0" smtClean="0"/>
              <a:t>): Estimation </a:t>
            </a:r>
            <a:r>
              <a:rPr lang="en-US" dirty="0"/>
              <a:t>of the overall mapping quality of reads supporting a variant call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InbreedingCoeff</a:t>
            </a:r>
            <a:r>
              <a:rPr lang="en-US" dirty="0" smtClean="0"/>
              <a:t>: Evidence </a:t>
            </a:r>
            <a:r>
              <a:rPr lang="en-US" dirty="0"/>
              <a:t>of inbreeding in a population. </a:t>
            </a:r>
            <a:r>
              <a:rPr lang="en-US" dirty="0" smtClean="0"/>
              <a:t>Only use &gt;=10 samples.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606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Exercise: Hard Filtering </a:t>
            </a:r>
            <a:r>
              <a:rPr lang="mr-IN" u="sng" dirty="0" smtClean="0"/>
              <a:t>–</a:t>
            </a:r>
            <a:r>
              <a:rPr lang="en-US" u="sng" dirty="0" smtClean="0"/>
              <a:t> Extract SNPs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</a:t>
            </a:r>
            <a:r>
              <a:rPr lang="en-US" sz="2000" dirty="0">
                <a:latin typeface="Courier"/>
                <a:cs typeface="Courier"/>
              </a:rPr>
              <a:t>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-T </a:t>
            </a:r>
            <a:r>
              <a:rPr lang="en-US" sz="2000" dirty="0" err="1">
                <a:latin typeface="Courier"/>
                <a:cs typeface="Courier"/>
              </a:rPr>
              <a:t>SelectVariants</a:t>
            </a:r>
            <a:r>
              <a:rPr lang="en-US" sz="20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err="1" smtClean="0">
                <a:latin typeface="Courier"/>
                <a:cs typeface="Courier"/>
              </a:rPr>
              <a:t>resoruces</a:t>
            </a:r>
            <a:r>
              <a:rPr lang="en-US" sz="2000" dirty="0" smtClean="0">
                <a:latin typeface="Courier"/>
                <a:cs typeface="Courier"/>
              </a:rPr>
              <a:t>/</a:t>
            </a:r>
            <a:r>
              <a:rPr lang="en-US" sz="2000" dirty="0">
                <a:latin typeface="Courier"/>
                <a:cs typeface="Courier"/>
              </a:rPr>
              <a:t>human_g1k_b37_20.fasta </a:t>
            </a:r>
            <a:r>
              <a:rPr lang="en-US" sz="2000" dirty="0" smtClean="0">
                <a:latin typeface="Courier"/>
                <a:cs typeface="Courier"/>
              </a:rPr>
              <a:t>\ 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-V output/NA12878_wgs_20_HC_calls.vcf \ 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</a:t>
            </a:r>
            <a:r>
              <a:rPr lang="en-US" sz="2000" dirty="0">
                <a:latin typeface="Courier"/>
                <a:cs typeface="Courier"/>
              </a:rPr>
              <a:t>-</a:t>
            </a:r>
            <a:r>
              <a:rPr lang="en-US" sz="2000" dirty="0" err="1">
                <a:latin typeface="Courier"/>
                <a:cs typeface="Courier"/>
              </a:rPr>
              <a:t>selectType</a:t>
            </a:r>
            <a:r>
              <a:rPr lang="en-US" sz="2000" dirty="0">
                <a:latin typeface="Courier"/>
                <a:cs typeface="Courier"/>
              </a:rPr>
              <a:t> SNP 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output/</a:t>
            </a:r>
            <a:r>
              <a:rPr lang="en-US" sz="2000" dirty="0" smtClean="0">
                <a:latin typeface="Courier"/>
                <a:cs typeface="Courier"/>
              </a:rPr>
              <a:t>NA12878_wgs_20_HC_snps.vcf </a:t>
            </a:r>
            <a:r>
              <a:rPr lang="en-US" sz="2000" dirty="0">
                <a:latin typeface="Courier"/>
                <a:cs typeface="Courier"/>
              </a:rPr>
              <a:t>\ </a:t>
            </a:r>
          </a:p>
          <a:p>
            <a:pPr marL="0" indent="0">
              <a:buNone/>
            </a:pP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411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Exercise: Hard Filtering </a:t>
            </a:r>
            <a:r>
              <a:rPr lang="mr-IN" u="sng" dirty="0" smtClean="0"/>
              <a:t>–</a:t>
            </a:r>
            <a:r>
              <a:rPr lang="en-US" u="sng" dirty="0" smtClean="0"/>
              <a:t> Apply Defaults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For low-</a:t>
            </a:r>
            <a:r>
              <a:rPr lang="en-US" sz="2000" dirty="0">
                <a:latin typeface="Courier"/>
                <a:cs typeface="Courier"/>
              </a:rPr>
              <a:t>coverage data, use </a:t>
            </a:r>
            <a:r>
              <a:rPr lang="en-US" sz="2000" dirty="0" smtClean="0">
                <a:latin typeface="Courier"/>
                <a:cs typeface="Courier"/>
              </a:rPr>
              <a:t>"FS &gt; 60" instead of SOR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$ 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-T </a:t>
            </a:r>
            <a:r>
              <a:rPr lang="en-US" sz="2000" dirty="0" err="1">
                <a:latin typeface="Courier"/>
                <a:cs typeface="Courier"/>
              </a:rPr>
              <a:t>VariantFiltration</a:t>
            </a:r>
            <a:r>
              <a:rPr lang="en-US" sz="20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</a:t>
            </a:r>
            <a:r>
              <a:rPr lang="en-US" sz="2000" dirty="0" smtClean="0">
                <a:latin typeface="Courier"/>
                <a:cs typeface="Courier"/>
              </a:rPr>
              <a:t>resources/human_g1k_b37_20.fasta </a:t>
            </a:r>
            <a:r>
              <a:rPr lang="en-US" sz="2000" dirty="0">
                <a:latin typeface="Courier"/>
                <a:cs typeface="Courier"/>
              </a:rPr>
              <a:t>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-V output/</a:t>
            </a:r>
            <a:r>
              <a:rPr lang="en-US" sz="2000" dirty="0" smtClean="0">
                <a:latin typeface="Courier"/>
                <a:cs typeface="Courier"/>
              </a:rPr>
              <a:t>NA12878_wgs_20_HC_snps.vcf </a:t>
            </a:r>
            <a:r>
              <a:rPr lang="en-US" sz="2000" dirty="0">
                <a:latin typeface="Courier"/>
                <a:cs typeface="Courier"/>
              </a:rPr>
              <a:t>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--</a:t>
            </a:r>
            <a:r>
              <a:rPr lang="en-US" sz="2000" dirty="0" err="1">
                <a:latin typeface="Courier"/>
                <a:cs typeface="Courier"/>
              </a:rPr>
              <a:t>filterExpression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"</a:t>
            </a:r>
            <a:r>
              <a:rPr lang="en-US" sz="2000" dirty="0">
                <a:latin typeface="Courier"/>
                <a:cs typeface="Courier"/>
              </a:rPr>
              <a:t>QD &lt; 2.0 ||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SOR &gt; 3.0 |</a:t>
            </a:r>
            <a:r>
              <a:rPr lang="en-US" sz="2000" dirty="0">
                <a:latin typeface="Courier"/>
                <a:cs typeface="Courier"/>
              </a:rPr>
              <a:t>| MQ &lt; 40.0 || </a:t>
            </a:r>
            <a:r>
              <a:rPr lang="en-US" sz="2000" dirty="0" err="1">
                <a:latin typeface="Courier"/>
                <a:cs typeface="Courier"/>
              </a:rPr>
              <a:t>MQRankSum</a:t>
            </a:r>
            <a:r>
              <a:rPr lang="en-US" sz="2000" dirty="0">
                <a:latin typeface="Courier"/>
                <a:cs typeface="Courier"/>
              </a:rPr>
              <a:t> &lt; -12.5 ||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 smtClean="0">
                <a:latin typeface="Courier"/>
                <a:cs typeface="Courier"/>
              </a:rPr>
              <a:t>ReadPosRankSum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&lt; -8.0" 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--</a:t>
            </a:r>
            <a:r>
              <a:rPr lang="en-US" sz="2000" dirty="0" err="1">
                <a:latin typeface="Courier"/>
                <a:cs typeface="Courier"/>
              </a:rPr>
              <a:t>filterName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"HARD_FILTER" </a:t>
            </a:r>
            <a:r>
              <a:rPr lang="en-US" sz="2000" dirty="0">
                <a:latin typeface="Courier"/>
                <a:cs typeface="Courier"/>
              </a:rPr>
              <a:t>\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</a:t>
            </a:r>
            <a:r>
              <a:rPr lang="en-US" sz="2000" dirty="0" smtClean="0">
                <a:latin typeface="Courier"/>
                <a:cs typeface="Courier"/>
              </a:rPr>
              <a:t>output/NA12878_wgs_20_HC_filtered_snps.vcf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Look at the data and observe which SNPs have </a:t>
            </a:r>
            <a:r>
              <a:rPr lang="en-US" sz="2000" dirty="0">
                <a:latin typeface="Courier"/>
                <a:cs typeface="Courier"/>
              </a:rPr>
              <a:t>HARD_FILTER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</a:t>
            </a:r>
            <a:r>
              <a:rPr lang="en-US" sz="2000" dirty="0" smtClean="0">
                <a:latin typeface="Courier"/>
                <a:cs typeface="Courier"/>
              </a:rPr>
              <a:t> less output</a:t>
            </a:r>
            <a:r>
              <a:rPr lang="en-US" sz="2000" dirty="0">
                <a:latin typeface="Courier"/>
                <a:cs typeface="Courier"/>
              </a:rPr>
              <a:t>/NA12878_wgs_20_HC_filtered_snps.vcf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747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Exercise: Hard Filtering </a:t>
            </a:r>
            <a:r>
              <a:rPr lang="mr-IN" sz="3100" u="sng" dirty="0" smtClean="0"/>
              <a:t>–</a:t>
            </a:r>
            <a:r>
              <a:rPr lang="en-US" sz="3100" u="sng" dirty="0" smtClean="0"/>
              <a:t> Understand the Data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First we need to add some additional annotations to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the variant INFO field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R </a:t>
            </a:r>
            <a:r>
              <a:rPr lang="en-US" sz="2000" dirty="0" smtClean="0">
                <a:latin typeface="Courier"/>
                <a:cs typeface="Courier"/>
              </a:rPr>
              <a:t>resources/</a:t>
            </a:r>
            <a:r>
              <a:rPr lang="en-US" sz="2000" dirty="0">
                <a:latin typeface="Courier"/>
                <a:cs typeface="Courier"/>
              </a:rPr>
              <a:t>human_g1k_b37_20.fasta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T </a:t>
            </a:r>
            <a:r>
              <a:rPr lang="en-US" sz="2000" dirty="0" err="1" smtClean="0">
                <a:latin typeface="Courier"/>
                <a:cs typeface="Courier"/>
              </a:rPr>
              <a:t>VariantAnnotator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-A </a:t>
            </a:r>
            <a:r>
              <a:rPr lang="en-US" sz="2000" dirty="0" err="1">
                <a:latin typeface="Courier"/>
                <a:cs typeface="Courier"/>
              </a:rPr>
              <a:t>QualByDepth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A </a:t>
            </a:r>
            <a:r>
              <a:rPr lang="en-US" sz="2000" dirty="0" err="1" smtClean="0">
                <a:latin typeface="Courier"/>
                <a:cs typeface="Courier"/>
              </a:rPr>
              <a:t>MappingQualityRankSumTest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I </a:t>
            </a:r>
            <a:r>
              <a:rPr lang="en-US" sz="2000" dirty="0" smtClean="0">
                <a:latin typeface="Courier"/>
                <a:cs typeface="Courier"/>
              </a:rPr>
              <a:t>input/trio1/</a:t>
            </a:r>
            <a:r>
              <a:rPr lang="en-US" sz="2000" dirty="0">
                <a:latin typeface="Courier"/>
                <a:cs typeface="Courier"/>
              </a:rPr>
              <a:t>NA12878_wgs_20.bam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V output/</a:t>
            </a:r>
            <a:r>
              <a:rPr lang="en-US" sz="2000" dirty="0" smtClean="0">
                <a:latin typeface="Courier"/>
                <a:cs typeface="Courier"/>
              </a:rPr>
              <a:t>NA12878_wgs_20_HC_snps.vcf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o </a:t>
            </a:r>
            <a:r>
              <a:rPr lang="en-US" sz="2000" dirty="0" smtClean="0">
                <a:latin typeface="Courier"/>
                <a:cs typeface="Courier"/>
              </a:rPr>
              <a:t>output/NA12878_wgs_20_annotated.vcf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6217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Exercise: Hard Filtering </a:t>
            </a:r>
            <a:r>
              <a:rPr lang="mr-IN" sz="3100" u="sng" dirty="0" smtClean="0"/>
              <a:t>–</a:t>
            </a:r>
            <a:r>
              <a:rPr lang="en-US" sz="3100" u="sng" dirty="0" smtClean="0"/>
              <a:t> Understand the Data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Now generate a table of metrics that we can plot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</a:t>
            </a:r>
            <a:r>
              <a:rPr lang="en-US" sz="2000" dirty="0" smtClean="0">
                <a:latin typeface="Courier"/>
                <a:cs typeface="Courier"/>
              </a:rPr>
              <a:t>java </a:t>
            </a:r>
            <a:r>
              <a:rPr lang="en-US" sz="2000" dirty="0">
                <a:latin typeface="Courier"/>
                <a:cs typeface="Courier"/>
              </a:rPr>
              <a:t>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R </a:t>
            </a:r>
            <a:r>
              <a:rPr lang="en-US" sz="2000" dirty="0" smtClean="0">
                <a:latin typeface="Courier"/>
                <a:cs typeface="Courier"/>
              </a:rPr>
              <a:t>resources/</a:t>
            </a:r>
            <a:r>
              <a:rPr lang="en-US" sz="2000" dirty="0">
                <a:latin typeface="Courier"/>
                <a:cs typeface="Courier"/>
              </a:rPr>
              <a:t>human_g1k_b37_20.fasta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T </a:t>
            </a:r>
            <a:r>
              <a:rPr lang="en-US" sz="2000" dirty="0" err="1" smtClean="0">
                <a:latin typeface="Courier"/>
                <a:cs typeface="Courier"/>
              </a:rPr>
              <a:t>VariantsToTable</a:t>
            </a:r>
            <a:r>
              <a:rPr lang="en-US" sz="2000" dirty="0" smtClean="0">
                <a:latin typeface="Courier"/>
                <a:cs typeface="Courier"/>
              </a:rPr>
              <a:t> -L </a:t>
            </a:r>
            <a:r>
              <a:rPr lang="en-US" sz="2000" dirty="0">
                <a:latin typeface="Courier"/>
                <a:cs typeface="Courier"/>
              </a:rPr>
              <a:t>20:10000000-</a:t>
            </a:r>
            <a:r>
              <a:rPr lang="en-US" sz="2000" dirty="0" smtClean="0">
                <a:latin typeface="Courier"/>
                <a:cs typeface="Courier"/>
              </a:rPr>
              <a:t>10200000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V output/NA12878_wgs_20_annotated.vcf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F QD -F FS -F SOR -F MQ -F </a:t>
            </a:r>
            <a:r>
              <a:rPr lang="en-US" sz="2000" dirty="0" err="1">
                <a:latin typeface="Courier"/>
                <a:cs typeface="Courier"/>
              </a:rPr>
              <a:t>MQRankSum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F </a:t>
            </a:r>
            <a:r>
              <a:rPr lang="en-US" sz="2000" dirty="0" err="1" smtClean="0">
                <a:latin typeface="Courier"/>
                <a:cs typeface="Courier"/>
              </a:rPr>
              <a:t>ReadPosRankSum</a:t>
            </a:r>
            <a:r>
              <a:rPr lang="en-US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    -</a:t>
            </a:r>
            <a:r>
              <a:rPr lang="en-US" sz="2000" dirty="0">
                <a:latin typeface="Courier"/>
                <a:cs typeface="Courier"/>
              </a:rPr>
              <a:t>o </a:t>
            </a:r>
            <a:r>
              <a:rPr lang="en-US" sz="2000" dirty="0" smtClean="0">
                <a:latin typeface="Courier"/>
                <a:cs typeface="Courier"/>
              </a:rPr>
              <a:t>output/</a:t>
            </a:r>
            <a:r>
              <a:rPr lang="en-US" sz="2000" dirty="0">
                <a:latin typeface="Courier"/>
                <a:cs typeface="Courier"/>
              </a:rPr>
              <a:t>NA12878_wgs_20_</a:t>
            </a:r>
            <a:r>
              <a:rPr lang="en-US" sz="2000" dirty="0" smtClean="0">
                <a:latin typeface="Courier"/>
                <a:cs typeface="Courier"/>
              </a:rPr>
              <a:t>metrics.table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50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Exercise: Hard Filtering </a:t>
            </a:r>
            <a:r>
              <a:rPr lang="mr-IN" sz="3100" u="sng" dirty="0" smtClean="0"/>
              <a:t>–</a:t>
            </a:r>
            <a:r>
              <a:rPr lang="en-US" sz="3100" u="sng" dirty="0" smtClean="0"/>
              <a:t> Understand the Data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The data in the metrics table can be plotted using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R or Excel. Here's a simple R command to plot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# </a:t>
            </a:r>
            <a:r>
              <a:rPr lang="en-US" sz="2000" dirty="0" err="1" smtClean="0">
                <a:latin typeface="Courier"/>
                <a:cs typeface="Courier"/>
              </a:rPr>
              <a:t>QualityByDepth</a:t>
            </a:r>
            <a:r>
              <a:rPr lang="en-US" sz="2000" dirty="0" smtClean="0">
                <a:latin typeface="Courier"/>
                <a:cs typeface="Courier"/>
              </a:rPr>
              <a:t> (QD):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R &gt; </a:t>
            </a:r>
            <a:r>
              <a:rPr lang="en-US" sz="2000" dirty="0" err="1" smtClean="0">
                <a:latin typeface="Courier"/>
                <a:cs typeface="Courier"/>
              </a:rPr>
              <a:t>install.packages</a:t>
            </a:r>
            <a:r>
              <a:rPr lang="en-US" sz="2000" dirty="0" smtClean="0">
                <a:latin typeface="Courier"/>
                <a:cs typeface="Courier"/>
              </a:rPr>
              <a:t>('ggplot2')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R &gt; library(ggplot2)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R </a:t>
            </a:r>
            <a:r>
              <a:rPr lang="en-US" sz="2000" dirty="0">
                <a:latin typeface="Courier"/>
                <a:cs typeface="Courier"/>
              </a:rPr>
              <a:t>&gt; </a:t>
            </a:r>
            <a:r>
              <a:rPr lang="en-US" sz="2000" dirty="0" smtClean="0">
                <a:latin typeface="Courier"/>
                <a:cs typeface="Courier"/>
              </a:rPr>
              <a:t>metrics = </a:t>
            </a:r>
            <a:r>
              <a:rPr lang="en-US" sz="2000" dirty="0" err="1" smtClean="0">
                <a:latin typeface="Courier"/>
                <a:cs typeface="Courier"/>
              </a:rPr>
              <a:t>read.table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"output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smtClean="0">
                <a:latin typeface="Courier"/>
                <a:cs typeface="Courier"/>
              </a:rPr>
              <a:t>NA12878_wgs_20_metrics.table", </a:t>
            </a:r>
            <a:r>
              <a:rPr lang="en-US" sz="2000" dirty="0" err="1" smtClean="0">
                <a:latin typeface="Courier"/>
                <a:cs typeface="Courier"/>
              </a:rPr>
              <a:t>sep</a:t>
            </a:r>
            <a:r>
              <a:rPr lang="en-US" sz="2000" dirty="0" smtClean="0">
                <a:latin typeface="Courier"/>
                <a:cs typeface="Courier"/>
              </a:rPr>
              <a:t>="\t",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header=TRUE)</a:t>
            </a:r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R &gt; </a:t>
            </a:r>
            <a:r>
              <a:rPr lang="en-US" sz="2000" dirty="0" err="1" smtClean="0">
                <a:latin typeface="Courier"/>
                <a:cs typeface="Courier"/>
              </a:rPr>
              <a:t>ggplot</a:t>
            </a:r>
            <a:r>
              <a:rPr lang="en-US" sz="2000" dirty="0" smtClean="0">
                <a:latin typeface="Courier"/>
                <a:cs typeface="Courier"/>
              </a:rPr>
              <a:t>(metrics, </a:t>
            </a:r>
            <a:r>
              <a:rPr lang="en-US" sz="2000" dirty="0" err="1">
                <a:latin typeface="Courier"/>
                <a:cs typeface="Courier"/>
              </a:rPr>
              <a:t>aes</a:t>
            </a:r>
            <a:r>
              <a:rPr lang="en-US" sz="2000" dirty="0">
                <a:latin typeface="Courier"/>
                <a:cs typeface="Courier"/>
              </a:rPr>
              <a:t>(QD)) + </a:t>
            </a:r>
            <a:r>
              <a:rPr lang="en-US" sz="2000" dirty="0" err="1">
                <a:latin typeface="Courier"/>
                <a:cs typeface="Courier"/>
              </a:rPr>
              <a:t>geom_density</a:t>
            </a:r>
            <a:r>
              <a:rPr lang="en-US" sz="2000" dirty="0">
                <a:latin typeface="Courier"/>
                <a:cs typeface="Couri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1208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400"/>
            <a:ext cx="8864600" cy="622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Exercise: Hard Filtering </a:t>
            </a:r>
            <a:r>
              <a:rPr lang="mr-IN" sz="3100" u="sng" dirty="0" smtClean="0"/>
              <a:t>–</a:t>
            </a:r>
            <a:r>
              <a:rPr lang="en-US" sz="3100" u="sng" dirty="0" smtClean="0"/>
              <a:t> Understand the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207309"/>
            <a:ext cx="5702299" cy="46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400"/>
            <a:ext cx="8864600" cy="622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 smtClean="0"/>
              <a:t>Dangers of Hard Filtering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8" y="2832100"/>
            <a:ext cx="4099292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603500"/>
            <a:ext cx="4432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2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</a:t>
            </a:r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Alignment versus Assembly</a:t>
            </a:r>
            <a:endParaRPr lang="en-US" dirty="0" smtClean="0"/>
          </a:p>
          <a:p>
            <a:r>
              <a:rPr lang="en-US" dirty="0" smtClean="0"/>
              <a:t>Alignment: Identifying the mostly likely reference genome coordinate of origin for the sequences generated from your sample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Assembly: Create a genome </a:t>
            </a:r>
            <a:r>
              <a:rPr lang="en-US" i="1" dirty="0" smtClean="0"/>
              <a:t>de novo</a:t>
            </a:r>
            <a:r>
              <a:rPr lang="en-US" dirty="0" smtClean="0"/>
              <a:t> by stitching together the sequences generated from your sample</a:t>
            </a:r>
          </a:p>
        </p:txBody>
      </p:sp>
    </p:spTree>
    <p:extLst>
      <p:ext uri="{BB962C8B-B14F-4D97-AF65-F5344CB8AC3E}">
        <p14:creationId xmlns:p14="http://schemas.microsoft.com/office/powerpoint/2010/main" val="22631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</a:t>
            </a:r>
          </a:p>
          <a:p>
            <a:r>
              <a:rPr lang="en-US" dirty="0" smtClean="0"/>
              <a:t>VQSR is a machine learning algorithm that uses reference variant calls to "learn" the criteria for judging the quality of your sample variant calls</a:t>
            </a:r>
          </a:p>
          <a:p>
            <a:r>
              <a:rPr lang="en-US" dirty="0" smtClean="0"/>
              <a:t>Generates tranche plots that show the sensitivity/specificity tradeoff for different truth sensitivity thresholds</a:t>
            </a:r>
          </a:p>
          <a:p>
            <a:r>
              <a:rPr lang="en-US" dirty="0" smtClean="0"/>
              <a:t>Filter variants using the threshold that best meets your needs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55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 Workflow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VQSR to build the recalibration model and generate tranches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tranche plots and decide on a threshold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the threshold to filter your </a:t>
            </a:r>
            <a:r>
              <a:rPr lang="en-US" dirty="0" err="1" smtClean="0"/>
              <a:t>callset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292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 Reference </a:t>
            </a:r>
            <a:r>
              <a:rPr lang="en-US" u="sng" dirty="0" err="1" smtClean="0"/>
              <a:t>Callsets</a:t>
            </a:r>
            <a:endParaRPr lang="en-US" u="sng" dirty="0" smtClean="0"/>
          </a:p>
          <a:p>
            <a:r>
              <a:rPr lang="en-US" dirty="0" smtClean="0"/>
              <a:t>Truth: all of the sites in the dataset are known to be true with some level of confidence</a:t>
            </a:r>
          </a:p>
          <a:p>
            <a:r>
              <a:rPr lang="en-US" dirty="0" smtClean="0"/>
              <a:t>Training: the sites should be used to train the VQSR recalibration model</a:t>
            </a:r>
          </a:p>
          <a:p>
            <a:r>
              <a:rPr lang="en-US" dirty="0" smtClean="0"/>
              <a:t>Known: the sites should be used to stratify output metrics</a:t>
            </a:r>
          </a:p>
          <a:p>
            <a:r>
              <a:rPr lang="en-US" dirty="0" smtClean="0"/>
              <a:t>You assign each dataset a prior likelihood (</a:t>
            </a:r>
            <a:r>
              <a:rPr lang="en-US" dirty="0" err="1" smtClean="0"/>
              <a:t>phred</a:t>
            </a:r>
            <a:r>
              <a:rPr lang="en-US" dirty="0" smtClean="0"/>
              <a:t> scale) of truth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38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VQSR Reference </a:t>
            </a:r>
            <a:r>
              <a:rPr lang="en-US" u="sng" dirty="0" err="1" smtClean="0"/>
              <a:t>Callsets</a:t>
            </a:r>
            <a:endParaRPr lang="en-US" u="sng" dirty="0" smtClean="0"/>
          </a:p>
          <a:p>
            <a:r>
              <a:rPr lang="en-US" dirty="0" err="1" smtClean="0"/>
              <a:t>HapMap</a:t>
            </a:r>
            <a:r>
              <a:rPr lang="en-US" dirty="0" smtClean="0"/>
              <a:t>: Thoroughly validated </a:t>
            </a:r>
            <a:r>
              <a:rPr lang="en-US" dirty="0" err="1" smtClean="0"/>
              <a:t>callset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thruth</a:t>
            </a:r>
            <a:r>
              <a:rPr lang="en-US" dirty="0" smtClean="0"/>
              <a:t>=true, training=true, prior=Q15)</a:t>
            </a:r>
          </a:p>
          <a:p>
            <a:r>
              <a:rPr lang="en-US" dirty="0" smtClean="0"/>
              <a:t>Omni: SNPs on the Illumina human Omni array (truth=true, training=true, prior=Q12)</a:t>
            </a:r>
          </a:p>
          <a:p>
            <a:r>
              <a:rPr lang="en-US" dirty="0" smtClean="0"/>
              <a:t>1000G: Comprehensive </a:t>
            </a:r>
            <a:r>
              <a:rPr lang="en-US" dirty="0" err="1" smtClean="0"/>
              <a:t>callset</a:t>
            </a:r>
            <a:r>
              <a:rPr lang="en-US" dirty="0" smtClean="0"/>
              <a:t> with some false-positives (truth=false, training=true, prior=Q10)</a:t>
            </a:r>
          </a:p>
          <a:p>
            <a:r>
              <a:rPr lang="en-US" dirty="0" err="1" smtClean="0"/>
              <a:t>dbSNP</a:t>
            </a:r>
            <a:r>
              <a:rPr lang="en-US" dirty="0" smtClean="0"/>
              <a:t>: Large database of known variants (truth=false, training=false, known=true, prior=Q2)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208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 smtClean="0"/>
              <a:t>GATK: Tranche Threshold Values</a:t>
            </a:r>
          </a:p>
          <a:p>
            <a:r>
              <a:rPr lang="en-US" dirty="0" smtClean="0"/>
              <a:t>VQSR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A</a:t>
            </a:r>
            <a:r>
              <a:rPr lang="en-US" dirty="0" smtClean="0"/>
              <a:t>ssigns each variant a quality score (VQSLOD) 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anks all </a:t>
            </a:r>
            <a:r>
              <a:rPr lang="en-US" dirty="0"/>
              <a:t>variants </a:t>
            </a:r>
            <a:r>
              <a:rPr lang="en-US" dirty="0" smtClean="0"/>
              <a:t>by VQSLOD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 smtClean="0"/>
              <a:t>Divides the dataset into tranches based on the threshold values you specify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 smtClean="0"/>
              <a:t>Uses the reference </a:t>
            </a:r>
            <a:r>
              <a:rPr lang="en-US" dirty="0" err="1" smtClean="0"/>
              <a:t>callsets</a:t>
            </a:r>
            <a:r>
              <a:rPr lang="en-US" dirty="0" smtClean="0"/>
              <a:t> to determine the TP and FP rate within each tranche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 smtClean="0"/>
              <a:t>Plots the tranches, which helps you to decide which threshold you want to use</a:t>
            </a:r>
          </a:p>
        </p:txBody>
      </p:sp>
    </p:spTree>
    <p:extLst>
      <p:ext uri="{BB962C8B-B14F-4D97-AF65-F5344CB8AC3E}">
        <p14:creationId xmlns:p14="http://schemas.microsoft.com/office/powerpoint/2010/main" val="131356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 smtClean="0"/>
              <a:t>GATK: VQSR Caveats</a:t>
            </a:r>
          </a:p>
          <a:p>
            <a:r>
              <a:rPr lang="en-US" dirty="0" smtClean="0"/>
              <a:t>VQSR needs to be run separately for SNPs and </a:t>
            </a:r>
            <a:r>
              <a:rPr lang="en-US" dirty="0" err="1" smtClean="0"/>
              <a:t>indels</a:t>
            </a:r>
            <a:endParaRPr lang="en-US" dirty="0" smtClean="0"/>
          </a:p>
          <a:p>
            <a:r>
              <a:rPr lang="en-US" dirty="0" smtClean="0"/>
              <a:t>For exome experiments, at least 30 samples are recommended</a:t>
            </a:r>
          </a:p>
          <a:p>
            <a:r>
              <a:rPr lang="en-US" dirty="0" smtClean="0"/>
              <a:t>Generally, the more samples the better. You can combine your samples with others for VQSR</a:t>
            </a:r>
          </a:p>
          <a:p>
            <a:r>
              <a:rPr lang="en-US" b="1" dirty="0" smtClean="0"/>
              <a:t>VQSR needs a lot of data </a:t>
            </a:r>
            <a:r>
              <a:rPr lang="mr-IN" dirty="0" smtClean="0"/>
              <a:t>–</a:t>
            </a:r>
            <a:r>
              <a:rPr lang="en-US" dirty="0" smtClean="0"/>
              <a:t> we can't run it on just a small subset, and running on a whole genome takes too much time </a:t>
            </a:r>
            <a:r>
              <a:rPr lang="mr-IN" dirty="0" smtClean="0"/>
              <a:t>–</a:t>
            </a:r>
            <a:r>
              <a:rPr lang="en-US" dirty="0" smtClean="0"/>
              <a:t> so we will just understand the workflow and look at the outputs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89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GATK: Example VQSR Command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$ java </a:t>
            </a:r>
            <a:r>
              <a:rPr lang="en-US" sz="1400" dirty="0">
                <a:latin typeface="Courier"/>
                <a:cs typeface="Courier"/>
              </a:rPr>
              <a:t>-jar </a:t>
            </a:r>
            <a:r>
              <a:rPr lang="en-US" sz="1400" dirty="0" err="1">
                <a:latin typeface="Courier"/>
                <a:cs typeface="Courier"/>
              </a:rPr>
              <a:t>GenomeAnalysisTK.jar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-T </a:t>
            </a:r>
            <a:r>
              <a:rPr lang="en-US" sz="1400" dirty="0" err="1">
                <a:latin typeface="Courier"/>
                <a:cs typeface="Courier"/>
              </a:rPr>
              <a:t>VariantRecalibrator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\ 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    -R </a:t>
            </a:r>
            <a:r>
              <a:rPr lang="en-US" sz="1400" dirty="0" err="1" smtClean="0">
                <a:latin typeface="Courier"/>
                <a:cs typeface="Courier"/>
              </a:rPr>
              <a:t>reference.fa</a:t>
            </a:r>
            <a:r>
              <a:rPr lang="en-US" sz="1400" dirty="0" smtClean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    -input </a:t>
            </a:r>
            <a:r>
              <a:rPr lang="en-US" sz="1400" dirty="0" err="1" smtClean="0">
                <a:latin typeface="Courier"/>
                <a:cs typeface="Courier"/>
              </a:rPr>
              <a:t>raw_variants.vcf</a:t>
            </a:r>
            <a:r>
              <a:rPr lang="en-US" sz="1400" dirty="0" smtClean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-</a:t>
            </a:r>
            <a:r>
              <a:rPr lang="en-US" sz="1400" dirty="0" err="1">
                <a:latin typeface="Courier"/>
                <a:cs typeface="Courier"/>
              </a:rPr>
              <a:t>resource:hapmap,known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true,prior</a:t>
            </a:r>
            <a:r>
              <a:rPr lang="en-US" sz="1400" dirty="0">
                <a:latin typeface="Courier"/>
                <a:cs typeface="Courier"/>
              </a:rPr>
              <a:t>=15.0 </a:t>
            </a:r>
            <a:r>
              <a:rPr lang="en-US" sz="1400" dirty="0" err="1">
                <a:latin typeface="Courier"/>
                <a:cs typeface="Courier"/>
              </a:rPr>
              <a:t>hapmap.vcf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resource:omni,known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true,prior</a:t>
            </a:r>
            <a:r>
              <a:rPr lang="en-US" sz="1400" dirty="0">
                <a:latin typeface="Courier"/>
                <a:cs typeface="Courier"/>
              </a:rPr>
              <a:t>=12.0 </a:t>
            </a:r>
            <a:r>
              <a:rPr lang="en-US" sz="1400" dirty="0" err="1">
                <a:latin typeface="Courier"/>
                <a:cs typeface="Courier"/>
              </a:rPr>
              <a:t>omni.vcf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-resource:1000G,known=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false,prior</a:t>
            </a:r>
            <a:r>
              <a:rPr lang="en-US" sz="1400" dirty="0">
                <a:latin typeface="Courier"/>
                <a:cs typeface="Courier"/>
              </a:rPr>
              <a:t>=10.0 1000G.vcf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resource:dbsnp,known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false,prior</a:t>
            </a:r>
            <a:r>
              <a:rPr lang="en-US" sz="1400" dirty="0">
                <a:latin typeface="Courier"/>
                <a:cs typeface="Courier"/>
              </a:rPr>
              <a:t>=2.0 </a:t>
            </a:r>
            <a:r>
              <a:rPr lang="en-US" sz="1400" dirty="0" err="1">
                <a:latin typeface="Courier"/>
                <a:cs typeface="Courier"/>
              </a:rPr>
              <a:t>dbsnp.vcf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-an DP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</a:t>
            </a:r>
            <a:r>
              <a:rPr lang="en-US" sz="1400" dirty="0" smtClean="0">
                <a:latin typeface="Courier"/>
                <a:cs typeface="Courier"/>
              </a:rPr>
              <a:t>QD -</a:t>
            </a:r>
            <a:r>
              <a:rPr lang="en-US" sz="1400" dirty="0">
                <a:latin typeface="Courier"/>
                <a:cs typeface="Courier"/>
              </a:rPr>
              <a:t>an FS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SOR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MQ 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r>
              <a:rPr lang="en-US" sz="1400" dirty="0">
                <a:latin typeface="Courier"/>
                <a:cs typeface="Courier"/>
              </a:rPr>
              <a:t>an </a:t>
            </a:r>
            <a:r>
              <a:rPr lang="en-US" sz="1400" dirty="0" err="1" smtClean="0">
                <a:latin typeface="Courier"/>
                <a:cs typeface="Courier"/>
              </a:rPr>
              <a:t>MQRankSum</a:t>
            </a:r>
            <a:r>
              <a:rPr lang="en-US" sz="1400" dirty="0" smtClean="0">
                <a:latin typeface="Courier"/>
                <a:cs typeface="Courier"/>
              </a:rPr>
              <a:t> -</a:t>
            </a:r>
            <a:r>
              <a:rPr lang="en-US" sz="1400" dirty="0">
                <a:latin typeface="Courier"/>
                <a:cs typeface="Courier"/>
              </a:rPr>
              <a:t>an </a:t>
            </a:r>
            <a:r>
              <a:rPr lang="en-US" sz="1400" dirty="0" err="1">
                <a:latin typeface="Courier"/>
                <a:cs typeface="Courier"/>
              </a:rPr>
              <a:t>ReadPosRankSum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-an </a:t>
            </a:r>
            <a:r>
              <a:rPr lang="en-US" sz="1400" dirty="0" err="1">
                <a:latin typeface="Courier"/>
                <a:cs typeface="Courier"/>
              </a:rPr>
              <a:t>InbreedingCoeff</a:t>
            </a:r>
            <a:r>
              <a:rPr lang="en-US" sz="14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-mode SNP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-tranche 100.0 -tranche 99.9 -tranche 99.0 -tranche 90.0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recalFile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recalibrate_SNP.recal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tranchesFile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recalibrate_SNP.tranches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rscriptFile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recalibrate_SNP_plots.R</a:t>
            </a:r>
            <a:r>
              <a:rPr lang="en-US" sz="1400" dirty="0">
                <a:latin typeface="Courier"/>
                <a:cs typeface="Courier"/>
              </a:rPr>
              <a:t> </a:t>
            </a:r>
            <a:endParaRPr lang="en-US" sz="1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411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71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GATK: Tranche Plots</a:t>
            </a:r>
          </a:p>
        </p:txBody>
      </p:sp>
      <p:pic>
        <p:nvPicPr>
          <p:cNvPr id="4" name="Picture 3" descr="gatk_musadp_recalibrate_SNP_got2d.tranch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/>
          <a:stretch/>
        </p:blipFill>
        <p:spPr>
          <a:xfrm>
            <a:off x="266700" y="2095500"/>
            <a:ext cx="86913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3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 smtClean="0"/>
              <a:t>GATK: Example Apply Recalibration Threshold Command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$ java -jar </a:t>
            </a:r>
            <a:r>
              <a:rPr lang="en-US" sz="2400" dirty="0" err="1">
                <a:latin typeface="Courier"/>
                <a:cs typeface="Courier"/>
              </a:rPr>
              <a:t>GenomeAnalysisTK.jar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-T </a:t>
            </a:r>
            <a:r>
              <a:rPr lang="en-US" sz="2400" dirty="0" err="1">
                <a:latin typeface="Courier"/>
                <a:cs typeface="Courier"/>
              </a:rPr>
              <a:t>ApplyRecalibration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-R </a:t>
            </a:r>
            <a:r>
              <a:rPr lang="en-US" sz="2400" dirty="0" err="1">
                <a:latin typeface="Courier"/>
                <a:cs typeface="Courier"/>
              </a:rPr>
              <a:t>reference.fa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-input </a:t>
            </a:r>
            <a:r>
              <a:rPr lang="en-US" sz="2400" dirty="0" err="1">
                <a:latin typeface="Courier"/>
                <a:cs typeface="Courier"/>
              </a:rPr>
              <a:t>raw_variants.vcf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-mode SNP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--</a:t>
            </a:r>
            <a:r>
              <a:rPr lang="en-US" sz="2400" dirty="0" err="1">
                <a:latin typeface="Courier"/>
                <a:cs typeface="Courier"/>
              </a:rPr>
              <a:t>ts_filter_level</a:t>
            </a:r>
            <a:r>
              <a:rPr lang="en-US" sz="2400" dirty="0">
                <a:latin typeface="Courier"/>
                <a:cs typeface="Courier"/>
              </a:rPr>
              <a:t> 99.0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</a:t>
            </a:r>
            <a:r>
              <a:rPr lang="en-US" sz="2400" dirty="0" err="1">
                <a:latin typeface="Courier"/>
                <a:cs typeface="Courier"/>
              </a:rPr>
              <a:t>recalFile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recalibrate_SNP.recal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</a:t>
            </a:r>
            <a:r>
              <a:rPr lang="en-US" sz="2400" dirty="0" err="1">
                <a:latin typeface="Courier"/>
                <a:cs typeface="Courier"/>
              </a:rPr>
              <a:t>tranchesFile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recalibrate_SNP.tranches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-o </a:t>
            </a:r>
            <a:r>
              <a:rPr lang="en-US" sz="2400" dirty="0" err="1" smtClean="0">
                <a:latin typeface="Courier"/>
                <a:cs typeface="Courier"/>
              </a:rPr>
              <a:t>recalibrated_snps.vcf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88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SNP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 smtClean="0"/>
              <a:t>GATK: Strategies for Addressing Challenges</a:t>
            </a:r>
          </a:p>
          <a:p>
            <a:r>
              <a:rPr lang="en-US" dirty="0" smtClean="0"/>
              <a:t>Scalability: GVCF mode</a:t>
            </a:r>
          </a:p>
          <a:p>
            <a:pPr lvl="1"/>
            <a:r>
              <a:rPr lang="en-US" dirty="0" err="1" smtClean="0"/>
              <a:t>HaplotypeCaller</a:t>
            </a:r>
            <a:r>
              <a:rPr lang="en-US" dirty="0" smtClean="0"/>
              <a:t> runs on each sample independently, generates intermediate output</a:t>
            </a:r>
          </a:p>
          <a:p>
            <a:pPr lvl="1"/>
            <a:r>
              <a:rPr lang="en-US" dirty="0" smtClean="0"/>
              <a:t>All samples are genotyped jointly; genotyping is much faster than discovery</a:t>
            </a:r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Variant calling can be done incrementally</a:t>
            </a:r>
          </a:p>
          <a:p>
            <a:pPr lvl="1"/>
            <a:r>
              <a:rPr lang="en-US" dirty="0" smtClean="0"/>
              <a:t>Variant calling can be easily parallelized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GVCF files are quite a bit larger than regular VCFs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276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979F7"/>
      </a:hlink>
      <a:folHlink>
        <a:srgbClr val="701E69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21373</TotalTime>
  <Words>5595</Words>
  <Application>Microsoft Macintosh PowerPoint</Application>
  <PresentationFormat>On-screen Show (4:3)</PresentationFormat>
  <Paragraphs>743</Paragraphs>
  <Slides>101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Median</vt:lpstr>
      <vt:lpstr>DNA Variant Calling by  Current-Generation Sequencing</vt:lpstr>
      <vt:lpstr>NGS Basics</vt:lpstr>
      <vt:lpstr>NGS Basics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NGS Basics</vt:lpstr>
      <vt:lpstr>SEQUENCING TECHNOLOGY</vt:lpstr>
      <vt:lpstr>SEQUENCING TECHNOLOGY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SEQUENCING</vt:lpstr>
      <vt:lpstr>ILLUMINA DNA SEQUENCING</vt:lpstr>
      <vt:lpstr>ILLUMINA DNA SEQUENCING</vt:lpstr>
      <vt:lpstr>SEQUENCING DATA ANALYSIS</vt:lpstr>
      <vt:lpstr>SEQUENCING DATA ANALYSIS</vt:lpstr>
      <vt:lpstr>SEQUENCING DATA ANALYSIS</vt:lpstr>
      <vt:lpstr>SEQUENCING DATA ANALYSIS</vt:lpstr>
      <vt:lpstr>NGS Basics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VARIANT CALLING WORKFLOW</vt:lpstr>
      <vt:lpstr>ALIGNMENT</vt:lpstr>
      <vt:lpstr>ALIGNMENT</vt:lpstr>
      <vt:lpstr>ALIGNMENT</vt:lpstr>
      <vt:lpstr>INTERLUDE: REFERENCE GENOMES</vt:lpstr>
      <vt:lpstr>INTERLUDE: REFERENCE GENOMES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NGS Basics</vt:lpstr>
      <vt:lpstr>VARIANT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COMMAND LINE CONVENTIONS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</vt:vector>
  </TitlesOfParts>
  <Company>NHGRI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Variant Calling</dc:title>
  <dc:creator>John Didion</dc:creator>
  <cp:lastModifiedBy>John Didion</cp:lastModifiedBy>
  <cp:revision>434</cp:revision>
  <dcterms:created xsi:type="dcterms:W3CDTF">2016-11-26T13:55:20Z</dcterms:created>
  <dcterms:modified xsi:type="dcterms:W3CDTF">2017-05-22T03:41:21Z</dcterms:modified>
</cp:coreProperties>
</file>